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87" r:id="rId8"/>
    <p:sldId id="288" r:id="rId9"/>
    <p:sldId id="262" r:id="rId10"/>
    <p:sldId id="263" r:id="rId11"/>
    <p:sldId id="264" r:id="rId12"/>
    <p:sldId id="265" r:id="rId13"/>
    <p:sldId id="266" r:id="rId14"/>
    <p:sldId id="289" r:id="rId15"/>
    <p:sldId id="267" r:id="rId16"/>
    <p:sldId id="290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91" r:id="rId36"/>
    <p:sldId id="286" r:id="rId37"/>
  </p:sldIdLst>
  <p:sldSz cx="100584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1512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7200" y="457200"/>
            <a:ext cx="9142476" cy="109270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45716" y="563625"/>
            <a:ext cx="6966966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635" y="1593063"/>
            <a:ext cx="8987129" cy="5365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EDP7uhaiJc" TargetMode="External"/><Relationship Id="rId2" Type="http://schemas.openxmlformats.org/officeDocument/2006/relationships/hyperlink" Target="https://www.youtube.com/watch?v=zAe3ETJubqw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A_Zo5zFbGSg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3" y="10665"/>
            <a:ext cx="10049510" cy="7762240"/>
            <a:chOff x="9143" y="10665"/>
            <a:chExt cx="10049510" cy="77622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457200"/>
              <a:ext cx="9142476" cy="109270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3" y="10665"/>
              <a:ext cx="10049255" cy="776173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75152" y="3418713"/>
            <a:ext cx="315214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5" dirty="0">
                <a:solidFill>
                  <a:srgbClr val="FF0000"/>
                </a:solidFill>
              </a:rPr>
              <a:t>Algoritmos</a:t>
            </a:r>
            <a:endParaRPr sz="540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AD8B680-71C9-F36A-36D4-4F511D1AB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44" y="5810889"/>
            <a:ext cx="1605600" cy="16002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4561B47-D5A1-7DBB-E6C4-065069335EDD}"/>
              </a:ext>
            </a:extLst>
          </p:cNvPr>
          <p:cNvSpPr txBox="1"/>
          <p:nvPr/>
        </p:nvSpPr>
        <p:spPr>
          <a:xfrm>
            <a:off x="0" y="7403068"/>
            <a:ext cx="2695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Facultad de Ingeniería UPC</a:t>
            </a:r>
            <a:endParaRPr lang="es-PE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75861" y="563625"/>
            <a:ext cx="16160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Sprites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7471" y="1635709"/>
            <a:ext cx="8618220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5080" indent="-342900" algn="just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5600" algn="l"/>
              </a:tabLst>
            </a:pP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Un 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Sprite </a:t>
            </a:r>
            <a:r>
              <a:rPr sz="2800" spc="-40" dirty="0" err="1">
                <a:solidFill>
                  <a:srgbClr val="001F5F"/>
                </a:solidFill>
                <a:latin typeface="Calibri"/>
                <a:cs typeface="Calibri"/>
              </a:rPr>
              <a:t>est</a:t>
            </a:r>
            <a:r>
              <a:rPr lang="es-PE" sz="2800" spc="-40" dirty="0">
                <a:solidFill>
                  <a:srgbClr val="001F5F"/>
                </a:solidFill>
                <a:latin typeface="Calibri"/>
                <a:cs typeface="Calibri"/>
              </a:rPr>
              <a:t>á</a:t>
            </a:r>
            <a:r>
              <a:rPr sz="2800" spc="-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compuesto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por una </a:t>
            </a:r>
            <a:r>
              <a:rPr sz="2800" b="1" spc="-5" dirty="0">
                <a:solidFill>
                  <a:srgbClr val="375F92"/>
                </a:solidFill>
                <a:latin typeface="Calibri"/>
                <a:cs typeface="Calibri"/>
              </a:rPr>
              <a:t>serie de </a:t>
            </a:r>
            <a:r>
              <a:rPr sz="2800" b="1" spc="-10" dirty="0">
                <a:solidFill>
                  <a:srgbClr val="375F92"/>
                </a:solidFill>
                <a:latin typeface="Calibri"/>
                <a:cs typeface="Calibri"/>
              </a:rPr>
              <a:t>imágenes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,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cada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una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spc="-30" dirty="0">
                <a:solidFill>
                  <a:srgbClr val="375F92"/>
                </a:solidFill>
                <a:latin typeface="Calibri"/>
                <a:cs typeface="Calibri"/>
              </a:rPr>
              <a:t>representan</a:t>
            </a:r>
            <a:r>
              <a:rPr sz="2800" b="1" spc="-25" dirty="0">
                <a:solidFill>
                  <a:srgbClr val="375F92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un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spc="-30" dirty="0">
                <a:solidFill>
                  <a:srgbClr val="375F92"/>
                </a:solidFill>
                <a:latin typeface="Calibri"/>
                <a:cs typeface="Calibri"/>
              </a:rPr>
              <a:t>personaje/objeto</a:t>
            </a:r>
            <a:r>
              <a:rPr sz="2800" b="1" spc="-25" dirty="0">
                <a:solidFill>
                  <a:srgbClr val="375F92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una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375F92"/>
                </a:solidFill>
                <a:latin typeface="Calibri"/>
                <a:cs typeface="Calibri"/>
              </a:rPr>
              <a:t>posición</a:t>
            </a:r>
            <a:r>
              <a:rPr sz="2800" b="1" spc="-35" dirty="0">
                <a:solidFill>
                  <a:srgbClr val="375F92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o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spc="-25" dirty="0">
                <a:solidFill>
                  <a:srgbClr val="375F92"/>
                </a:solidFill>
                <a:latin typeface="Calibri"/>
                <a:cs typeface="Calibri"/>
              </a:rPr>
              <a:t>movimiento</a:t>
            </a:r>
            <a:r>
              <a:rPr sz="2800" b="1" dirty="0">
                <a:solidFill>
                  <a:srgbClr val="375F92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especifico.</a:t>
            </a:r>
            <a:endParaRPr sz="280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099303" y="3816096"/>
            <a:ext cx="3978910" cy="2900045"/>
            <a:chOff x="5099303" y="3816096"/>
            <a:chExt cx="3978910" cy="29000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03875" y="3819144"/>
              <a:ext cx="3970020" cy="288950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099304" y="3816095"/>
              <a:ext cx="3978910" cy="2900045"/>
            </a:xfrm>
            <a:custGeom>
              <a:avLst/>
              <a:gdLst/>
              <a:ahLst/>
              <a:cxnLst/>
              <a:rect l="l" t="t" r="r" b="b"/>
              <a:pathLst>
                <a:path w="3978909" h="2900045">
                  <a:moveTo>
                    <a:pt x="3978783" y="0"/>
                  </a:moveTo>
                  <a:lnTo>
                    <a:pt x="3968115" y="0"/>
                  </a:lnTo>
                  <a:lnTo>
                    <a:pt x="3968115" y="6096"/>
                  </a:lnTo>
                  <a:lnTo>
                    <a:pt x="3968115" y="10668"/>
                  </a:lnTo>
                  <a:lnTo>
                    <a:pt x="3968115" y="2889008"/>
                  </a:lnTo>
                  <a:lnTo>
                    <a:pt x="9144" y="2889008"/>
                  </a:lnTo>
                  <a:lnTo>
                    <a:pt x="9144" y="10668"/>
                  </a:lnTo>
                  <a:lnTo>
                    <a:pt x="3968115" y="10668"/>
                  </a:lnTo>
                  <a:lnTo>
                    <a:pt x="3968115" y="6108"/>
                  </a:lnTo>
                  <a:lnTo>
                    <a:pt x="9144" y="6108"/>
                  </a:lnTo>
                  <a:lnTo>
                    <a:pt x="3968115" y="6096"/>
                  </a:lnTo>
                  <a:lnTo>
                    <a:pt x="3968115" y="0"/>
                  </a:lnTo>
                  <a:lnTo>
                    <a:pt x="0" y="0"/>
                  </a:lnTo>
                  <a:lnTo>
                    <a:pt x="0" y="2899664"/>
                  </a:lnTo>
                  <a:lnTo>
                    <a:pt x="3978783" y="2899664"/>
                  </a:lnTo>
                  <a:lnTo>
                    <a:pt x="3978783" y="2895092"/>
                  </a:lnTo>
                  <a:lnTo>
                    <a:pt x="3978783" y="2888996"/>
                  </a:lnTo>
                  <a:lnTo>
                    <a:pt x="3978783" y="10668"/>
                  </a:lnTo>
                  <a:lnTo>
                    <a:pt x="3978783" y="6096"/>
                  </a:lnTo>
                  <a:lnTo>
                    <a:pt x="39787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829055" y="3816096"/>
            <a:ext cx="3978910" cy="2900045"/>
            <a:chOff x="829055" y="3816096"/>
            <a:chExt cx="3978910" cy="290004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199" y="3881628"/>
              <a:ext cx="3960876" cy="266090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29056" y="3816095"/>
              <a:ext cx="3978910" cy="2900045"/>
            </a:xfrm>
            <a:custGeom>
              <a:avLst/>
              <a:gdLst/>
              <a:ahLst/>
              <a:cxnLst/>
              <a:rect l="l" t="t" r="r" b="b"/>
              <a:pathLst>
                <a:path w="3978910" h="2900045">
                  <a:moveTo>
                    <a:pt x="3978783" y="0"/>
                  </a:moveTo>
                  <a:lnTo>
                    <a:pt x="3969639" y="0"/>
                  </a:lnTo>
                  <a:lnTo>
                    <a:pt x="3969639" y="6096"/>
                  </a:lnTo>
                  <a:lnTo>
                    <a:pt x="3969639" y="10668"/>
                  </a:lnTo>
                  <a:lnTo>
                    <a:pt x="3969639" y="2889008"/>
                  </a:lnTo>
                  <a:lnTo>
                    <a:pt x="9144" y="2889008"/>
                  </a:lnTo>
                  <a:lnTo>
                    <a:pt x="9144" y="10668"/>
                  </a:lnTo>
                  <a:lnTo>
                    <a:pt x="3969639" y="10668"/>
                  </a:lnTo>
                  <a:lnTo>
                    <a:pt x="3969639" y="6108"/>
                  </a:lnTo>
                  <a:lnTo>
                    <a:pt x="9144" y="6108"/>
                  </a:lnTo>
                  <a:lnTo>
                    <a:pt x="3969639" y="6096"/>
                  </a:lnTo>
                  <a:lnTo>
                    <a:pt x="3969639" y="0"/>
                  </a:lnTo>
                  <a:lnTo>
                    <a:pt x="0" y="0"/>
                  </a:lnTo>
                  <a:lnTo>
                    <a:pt x="0" y="2899664"/>
                  </a:lnTo>
                  <a:lnTo>
                    <a:pt x="3978783" y="2899664"/>
                  </a:lnTo>
                  <a:lnTo>
                    <a:pt x="3978783" y="2895092"/>
                  </a:lnTo>
                  <a:lnTo>
                    <a:pt x="3978783" y="2888996"/>
                  </a:lnTo>
                  <a:lnTo>
                    <a:pt x="3978783" y="10668"/>
                  </a:lnTo>
                  <a:lnTo>
                    <a:pt x="3978783" y="6096"/>
                  </a:lnTo>
                  <a:lnTo>
                    <a:pt x="39787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74084" y="563625"/>
            <a:ext cx="16160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Sprites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7471" y="1635709"/>
            <a:ext cx="8502015" cy="18224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186055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Un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sprite,</a:t>
            </a:r>
            <a:r>
              <a:rPr sz="2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es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una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imagen</a:t>
            </a:r>
            <a:r>
              <a:rPr sz="2800" spc="-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que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40" dirty="0">
                <a:solidFill>
                  <a:srgbClr val="001F5F"/>
                </a:solidFill>
                <a:latin typeface="Calibri"/>
                <a:cs typeface="Calibri"/>
              </a:rPr>
              <a:t>está</a:t>
            </a:r>
            <a:r>
              <a:rPr sz="2800" spc="-4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dividida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en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secciones </a:t>
            </a:r>
            <a:r>
              <a:rPr sz="2800" spc="-6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formando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una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secuencia</a:t>
            </a:r>
            <a:r>
              <a:rPr sz="28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2800" spc="9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movimiento.</a:t>
            </a:r>
            <a:endParaRPr sz="2800" dirty="0">
              <a:latin typeface="Calibri"/>
              <a:cs typeface="Calibri"/>
            </a:endParaRPr>
          </a:p>
          <a:p>
            <a:pPr marL="354965" marR="5080" indent="-342900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354965" algn="l"/>
                <a:tab pos="355600" algn="l"/>
                <a:tab pos="4705350" algn="l"/>
                <a:tab pos="5504180" algn="l"/>
                <a:tab pos="6200775" algn="l"/>
              </a:tabLst>
            </a:pP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Si</a:t>
            </a:r>
            <a:r>
              <a:rPr sz="2800" spc="37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 err="1">
                <a:solidFill>
                  <a:srgbClr val="001F5F"/>
                </a:solidFill>
                <a:latin typeface="Calibri"/>
                <a:cs typeface="Calibri"/>
              </a:rPr>
              <a:t>pasamos</a:t>
            </a:r>
            <a:r>
              <a:rPr sz="2800" spc="37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001F5F"/>
                </a:solidFill>
                <a:latin typeface="Calibri"/>
                <a:cs typeface="Calibri"/>
              </a:rPr>
              <a:t>r</a:t>
            </a:r>
            <a:r>
              <a:rPr lang="es-PE" sz="2800" spc="-30" dirty="0">
                <a:solidFill>
                  <a:srgbClr val="001F5F"/>
                </a:solidFill>
                <a:latin typeface="Calibri"/>
                <a:cs typeface="Calibri"/>
              </a:rPr>
              <a:t>á</a:t>
            </a:r>
            <a:r>
              <a:rPr sz="2800" spc="-30" dirty="0" err="1">
                <a:solidFill>
                  <a:srgbClr val="001F5F"/>
                </a:solidFill>
                <a:latin typeface="Calibri"/>
                <a:cs typeface="Calibri"/>
              </a:rPr>
              <a:t>pidamente</a:t>
            </a:r>
            <a:r>
              <a:rPr sz="2800" spc="37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por	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cada	una	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las</a:t>
            </a:r>
            <a:r>
              <a:rPr sz="2800" spc="-6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secciones </a:t>
            </a:r>
            <a:r>
              <a:rPr sz="2800" spc="-6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del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 sprite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podemos</a:t>
            </a:r>
            <a:r>
              <a:rPr sz="2800" spc="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5" dirty="0" err="1">
                <a:solidFill>
                  <a:srgbClr val="001F5F"/>
                </a:solidFill>
                <a:latin typeface="Calibri"/>
                <a:cs typeface="Calibri"/>
              </a:rPr>
              <a:t>ver</a:t>
            </a:r>
            <a:r>
              <a:rPr sz="2800" spc="-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5" dirty="0" err="1">
                <a:solidFill>
                  <a:srgbClr val="001F5F"/>
                </a:solidFill>
                <a:latin typeface="Calibri"/>
                <a:cs typeface="Calibri"/>
              </a:rPr>
              <a:t>qu</a:t>
            </a:r>
            <a:r>
              <a:rPr lang="es-PE" sz="2800" spc="-15" dirty="0">
                <a:solidFill>
                  <a:srgbClr val="001F5F"/>
                </a:solidFill>
                <a:latin typeface="Calibri"/>
                <a:cs typeface="Calibri"/>
              </a:rPr>
              <a:t>é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se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40" dirty="0">
                <a:solidFill>
                  <a:srgbClr val="001F5F"/>
                </a:solidFill>
                <a:latin typeface="Calibri"/>
                <a:cs typeface="Calibri"/>
              </a:rPr>
              <a:t>genera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una</a:t>
            </a:r>
            <a:r>
              <a:rPr sz="2800" spc="19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animación.</a:t>
            </a:r>
            <a:endParaRPr sz="280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314650" y="4724400"/>
            <a:ext cx="5367655" cy="1315085"/>
            <a:chOff x="2200655" y="4367784"/>
            <a:chExt cx="5367655" cy="13150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9799" y="4378452"/>
              <a:ext cx="5349240" cy="1295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200656" y="4367784"/>
              <a:ext cx="5367655" cy="1315085"/>
            </a:xfrm>
            <a:custGeom>
              <a:avLst/>
              <a:gdLst/>
              <a:ahLst/>
              <a:cxnLst/>
              <a:rect l="l" t="t" r="r" b="b"/>
              <a:pathLst>
                <a:path w="5367655" h="1315085">
                  <a:moveTo>
                    <a:pt x="5367401" y="0"/>
                  </a:moveTo>
                  <a:lnTo>
                    <a:pt x="5358257" y="0"/>
                  </a:lnTo>
                  <a:lnTo>
                    <a:pt x="5358257" y="4572"/>
                  </a:lnTo>
                  <a:lnTo>
                    <a:pt x="5358257" y="10668"/>
                  </a:lnTo>
                  <a:lnTo>
                    <a:pt x="5358257" y="1305572"/>
                  </a:lnTo>
                  <a:lnTo>
                    <a:pt x="9144" y="1305572"/>
                  </a:lnTo>
                  <a:lnTo>
                    <a:pt x="9144" y="10668"/>
                  </a:lnTo>
                  <a:lnTo>
                    <a:pt x="5358257" y="10668"/>
                  </a:lnTo>
                  <a:lnTo>
                    <a:pt x="5358257" y="4584"/>
                  </a:lnTo>
                  <a:lnTo>
                    <a:pt x="9144" y="4584"/>
                  </a:lnTo>
                  <a:lnTo>
                    <a:pt x="5358257" y="4572"/>
                  </a:lnTo>
                  <a:lnTo>
                    <a:pt x="5358257" y="0"/>
                  </a:lnTo>
                  <a:lnTo>
                    <a:pt x="0" y="0"/>
                  </a:lnTo>
                  <a:lnTo>
                    <a:pt x="0" y="1314704"/>
                  </a:lnTo>
                  <a:lnTo>
                    <a:pt x="5367401" y="1314704"/>
                  </a:lnTo>
                  <a:lnTo>
                    <a:pt x="5367401" y="1310132"/>
                  </a:lnTo>
                  <a:lnTo>
                    <a:pt x="5367401" y="1305560"/>
                  </a:lnTo>
                  <a:lnTo>
                    <a:pt x="5367401" y="10668"/>
                  </a:lnTo>
                  <a:lnTo>
                    <a:pt x="5367401" y="4572"/>
                  </a:lnTo>
                  <a:lnTo>
                    <a:pt x="53674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66950" y="563625"/>
            <a:ext cx="501523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Sprites</a:t>
            </a:r>
            <a:r>
              <a:rPr spc="-40" dirty="0"/>
              <a:t> </a:t>
            </a:r>
            <a:r>
              <a:rPr dirty="0"/>
              <a:t>-</a:t>
            </a:r>
            <a:r>
              <a:rPr spc="-70" dirty="0"/>
              <a:t> </a:t>
            </a:r>
            <a:r>
              <a:rPr spc="-10" dirty="0"/>
              <a:t>Dimensiones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7471" y="1635709"/>
            <a:ext cx="64681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Un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sprite</a:t>
            </a:r>
            <a:r>
              <a:rPr sz="2800" spc="-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tiene</a:t>
            </a:r>
            <a:r>
              <a:rPr sz="2800" spc="-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las</a:t>
            </a:r>
            <a:r>
              <a:rPr sz="2800" spc="-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siguientes</a:t>
            </a:r>
            <a:r>
              <a:rPr sz="2800" spc="9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dimensiones: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00655" y="3302508"/>
            <a:ext cx="5093335" cy="1248410"/>
            <a:chOff x="2200655" y="3302508"/>
            <a:chExt cx="5093335" cy="12484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9799" y="3311652"/>
              <a:ext cx="5074920" cy="122986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200656" y="3302507"/>
              <a:ext cx="5093335" cy="1248410"/>
            </a:xfrm>
            <a:custGeom>
              <a:avLst/>
              <a:gdLst/>
              <a:ahLst/>
              <a:cxnLst/>
              <a:rect l="l" t="t" r="r" b="b"/>
              <a:pathLst>
                <a:path w="5093334" h="1248410">
                  <a:moveTo>
                    <a:pt x="5093081" y="0"/>
                  </a:moveTo>
                  <a:lnTo>
                    <a:pt x="5083937" y="0"/>
                  </a:lnTo>
                  <a:lnTo>
                    <a:pt x="5083937" y="4572"/>
                  </a:lnTo>
                  <a:lnTo>
                    <a:pt x="5083937" y="1243330"/>
                  </a:lnTo>
                  <a:lnTo>
                    <a:pt x="5083924" y="1238770"/>
                  </a:lnTo>
                  <a:lnTo>
                    <a:pt x="9144" y="1238770"/>
                  </a:lnTo>
                  <a:lnTo>
                    <a:pt x="9144" y="9144"/>
                  </a:lnTo>
                  <a:lnTo>
                    <a:pt x="5083924" y="9144"/>
                  </a:lnTo>
                  <a:lnTo>
                    <a:pt x="5083924" y="4584"/>
                  </a:lnTo>
                  <a:lnTo>
                    <a:pt x="9144" y="4584"/>
                  </a:lnTo>
                  <a:lnTo>
                    <a:pt x="5083937" y="4572"/>
                  </a:lnTo>
                  <a:lnTo>
                    <a:pt x="5083937" y="0"/>
                  </a:lnTo>
                  <a:lnTo>
                    <a:pt x="0" y="0"/>
                  </a:lnTo>
                  <a:lnTo>
                    <a:pt x="0" y="1247902"/>
                  </a:lnTo>
                  <a:lnTo>
                    <a:pt x="5093081" y="1247902"/>
                  </a:lnTo>
                  <a:lnTo>
                    <a:pt x="5093081" y="1243330"/>
                  </a:lnTo>
                  <a:lnTo>
                    <a:pt x="5093081" y="1238758"/>
                  </a:lnTo>
                  <a:lnTo>
                    <a:pt x="5093081" y="9144"/>
                  </a:lnTo>
                  <a:lnTo>
                    <a:pt x="5093081" y="4572"/>
                  </a:lnTo>
                  <a:lnTo>
                    <a:pt x="509308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209800" y="5277611"/>
            <a:ext cx="5060950" cy="118745"/>
            <a:chOff x="2209800" y="5277611"/>
            <a:chExt cx="5060950" cy="118745"/>
          </a:xfrm>
        </p:grpSpPr>
        <p:sp>
          <p:nvSpPr>
            <p:cNvPr id="8" name="object 8"/>
            <p:cNvSpPr/>
            <p:nvPr/>
          </p:nvSpPr>
          <p:spPr>
            <a:xfrm>
              <a:off x="7154799" y="5279135"/>
              <a:ext cx="116205" cy="116839"/>
            </a:xfrm>
            <a:custGeom>
              <a:avLst/>
              <a:gdLst/>
              <a:ahLst/>
              <a:cxnLst/>
              <a:rect l="l" t="t" r="r" b="b"/>
              <a:pathLst>
                <a:path w="116204" h="116839">
                  <a:moveTo>
                    <a:pt x="94869" y="71374"/>
                  </a:moveTo>
                  <a:lnTo>
                    <a:pt x="91440" y="71374"/>
                  </a:lnTo>
                  <a:lnTo>
                    <a:pt x="43307" y="71374"/>
                  </a:lnTo>
                  <a:lnTo>
                    <a:pt x="9144" y="91059"/>
                  </a:lnTo>
                  <a:lnTo>
                    <a:pt x="3048" y="95631"/>
                  </a:lnTo>
                  <a:lnTo>
                    <a:pt x="0" y="103124"/>
                  </a:lnTo>
                  <a:lnTo>
                    <a:pt x="4572" y="109220"/>
                  </a:lnTo>
                  <a:lnTo>
                    <a:pt x="7620" y="115316"/>
                  </a:lnTo>
                  <a:lnTo>
                    <a:pt x="15240" y="116840"/>
                  </a:lnTo>
                  <a:lnTo>
                    <a:pt x="21336" y="113792"/>
                  </a:lnTo>
                  <a:lnTo>
                    <a:pt x="94869" y="71374"/>
                  </a:lnTo>
                  <a:close/>
                </a:path>
                <a:path w="116204" h="116839">
                  <a:moveTo>
                    <a:pt x="115824" y="59182"/>
                  </a:moveTo>
                  <a:lnTo>
                    <a:pt x="21336" y="3048"/>
                  </a:lnTo>
                  <a:lnTo>
                    <a:pt x="15240" y="0"/>
                  </a:lnTo>
                  <a:lnTo>
                    <a:pt x="7620" y="1524"/>
                  </a:lnTo>
                  <a:lnTo>
                    <a:pt x="4572" y="7620"/>
                  </a:lnTo>
                  <a:lnTo>
                    <a:pt x="0" y="13589"/>
                  </a:lnTo>
                  <a:lnTo>
                    <a:pt x="3048" y="21209"/>
                  </a:lnTo>
                  <a:lnTo>
                    <a:pt x="9144" y="25781"/>
                  </a:lnTo>
                  <a:lnTo>
                    <a:pt x="43307" y="45466"/>
                  </a:lnTo>
                  <a:lnTo>
                    <a:pt x="91440" y="45466"/>
                  </a:lnTo>
                  <a:lnTo>
                    <a:pt x="91440" y="69850"/>
                  </a:lnTo>
                  <a:lnTo>
                    <a:pt x="85344" y="69850"/>
                  </a:lnTo>
                  <a:lnTo>
                    <a:pt x="65659" y="58420"/>
                  </a:lnTo>
                  <a:lnTo>
                    <a:pt x="43307" y="71247"/>
                  </a:lnTo>
                  <a:lnTo>
                    <a:pt x="91440" y="71374"/>
                  </a:lnTo>
                  <a:lnTo>
                    <a:pt x="94869" y="71247"/>
                  </a:lnTo>
                  <a:lnTo>
                    <a:pt x="115824" y="591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9800" y="5277611"/>
              <a:ext cx="115824" cy="11683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209800" y="5277611"/>
              <a:ext cx="5060950" cy="118745"/>
            </a:xfrm>
            <a:custGeom>
              <a:avLst/>
              <a:gdLst/>
              <a:ahLst/>
              <a:cxnLst/>
              <a:rect l="l" t="t" r="r" b="b"/>
              <a:pathLst>
                <a:path w="5060950" h="118745">
                  <a:moveTo>
                    <a:pt x="5039868" y="72898"/>
                  </a:moveTo>
                  <a:lnTo>
                    <a:pt x="5036439" y="72898"/>
                  </a:lnTo>
                  <a:lnTo>
                    <a:pt x="4988306" y="72898"/>
                  </a:lnTo>
                  <a:lnTo>
                    <a:pt x="4954143" y="92583"/>
                  </a:lnTo>
                  <a:lnTo>
                    <a:pt x="4948047" y="97155"/>
                  </a:lnTo>
                  <a:lnTo>
                    <a:pt x="4944999" y="104648"/>
                  </a:lnTo>
                  <a:lnTo>
                    <a:pt x="4949571" y="110744"/>
                  </a:lnTo>
                  <a:lnTo>
                    <a:pt x="4952619" y="116840"/>
                  </a:lnTo>
                  <a:lnTo>
                    <a:pt x="4960239" y="118364"/>
                  </a:lnTo>
                  <a:lnTo>
                    <a:pt x="4966335" y="115316"/>
                  </a:lnTo>
                  <a:lnTo>
                    <a:pt x="5039868" y="72898"/>
                  </a:lnTo>
                  <a:close/>
                </a:path>
                <a:path w="5060950" h="118745">
                  <a:moveTo>
                    <a:pt x="5060823" y="60706"/>
                  </a:moveTo>
                  <a:lnTo>
                    <a:pt x="5036439" y="46228"/>
                  </a:lnTo>
                  <a:lnTo>
                    <a:pt x="5036439" y="48514"/>
                  </a:lnTo>
                  <a:lnTo>
                    <a:pt x="5036439" y="71374"/>
                  </a:lnTo>
                  <a:lnTo>
                    <a:pt x="5036426" y="48615"/>
                  </a:lnTo>
                  <a:lnTo>
                    <a:pt x="5030343" y="48615"/>
                  </a:lnTo>
                  <a:lnTo>
                    <a:pt x="5036439" y="48514"/>
                  </a:lnTo>
                  <a:lnTo>
                    <a:pt x="5036439" y="46228"/>
                  </a:lnTo>
                  <a:lnTo>
                    <a:pt x="4966335" y="4572"/>
                  </a:lnTo>
                  <a:lnTo>
                    <a:pt x="4960239" y="1524"/>
                  </a:lnTo>
                  <a:lnTo>
                    <a:pt x="4952619" y="3048"/>
                  </a:lnTo>
                  <a:lnTo>
                    <a:pt x="4949571" y="9144"/>
                  </a:lnTo>
                  <a:lnTo>
                    <a:pt x="4944999" y="15113"/>
                  </a:lnTo>
                  <a:lnTo>
                    <a:pt x="4948047" y="22733"/>
                  </a:lnTo>
                  <a:lnTo>
                    <a:pt x="4954143" y="27305"/>
                  </a:lnTo>
                  <a:lnTo>
                    <a:pt x="4988306" y="46990"/>
                  </a:lnTo>
                  <a:lnTo>
                    <a:pt x="74041" y="45593"/>
                  </a:lnTo>
                  <a:lnTo>
                    <a:pt x="51435" y="58674"/>
                  </a:lnTo>
                  <a:lnTo>
                    <a:pt x="71374" y="46990"/>
                  </a:lnTo>
                  <a:lnTo>
                    <a:pt x="74041" y="45593"/>
                  </a:lnTo>
                  <a:lnTo>
                    <a:pt x="74041" y="45466"/>
                  </a:lnTo>
                  <a:lnTo>
                    <a:pt x="108204" y="25781"/>
                  </a:lnTo>
                  <a:lnTo>
                    <a:pt x="114300" y="21209"/>
                  </a:lnTo>
                  <a:lnTo>
                    <a:pt x="115824" y="13716"/>
                  </a:lnTo>
                  <a:lnTo>
                    <a:pt x="109728" y="1524"/>
                  </a:lnTo>
                  <a:lnTo>
                    <a:pt x="102108" y="0"/>
                  </a:lnTo>
                  <a:lnTo>
                    <a:pt x="96012" y="3048"/>
                  </a:lnTo>
                  <a:lnTo>
                    <a:pt x="0" y="59182"/>
                  </a:lnTo>
                  <a:lnTo>
                    <a:pt x="96012" y="113792"/>
                  </a:lnTo>
                  <a:lnTo>
                    <a:pt x="102108" y="116840"/>
                  </a:lnTo>
                  <a:lnTo>
                    <a:pt x="109728" y="115316"/>
                  </a:lnTo>
                  <a:lnTo>
                    <a:pt x="115824" y="103251"/>
                  </a:lnTo>
                  <a:lnTo>
                    <a:pt x="114300" y="95631"/>
                  </a:lnTo>
                  <a:lnTo>
                    <a:pt x="108204" y="92583"/>
                  </a:lnTo>
                  <a:lnTo>
                    <a:pt x="72644" y="71374"/>
                  </a:lnTo>
                  <a:lnTo>
                    <a:pt x="4988306" y="72771"/>
                  </a:lnTo>
                  <a:lnTo>
                    <a:pt x="5036439" y="72898"/>
                  </a:lnTo>
                  <a:lnTo>
                    <a:pt x="5039868" y="72771"/>
                  </a:lnTo>
                  <a:lnTo>
                    <a:pt x="5060823" y="607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45235" y="5338953"/>
            <a:ext cx="4579620" cy="1550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1813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Ancho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del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Sprite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165"/>
              </a:spcBef>
            </a:pPr>
            <a:r>
              <a:rPr sz="1800" b="1" dirty="0">
                <a:latin typeface="Calibri"/>
                <a:cs typeface="Calibri"/>
              </a:rPr>
              <a:t>Ancho </a:t>
            </a:r>
            <a:r>
              <a:rPr sz="1800" b="1" spc="-10" dirty="0">
                <a:latin typeface="Calibri"/>
                <a:cs typeface="Calibri"/>
              </a:rPr>
              <a:t>Imagen </a:t>
            </a:r>
            <a:r>
              <a:rPr sz="1800" b="1" dirty="0">
                <a:latin typeface="Calibri"/>
                <a:cs typeface="Calibri"/>
              </a:rPr>
              <a:t>= Ancho del </a:t>
            </a:r>
            <a:r>
              <a:rPr sz="1800" b="1" spc="-20" dirty="0">
                <a:latin typeface="Calibri"/>
                <a:cs typeface="Calibri"/>
              </a:rPr>
              <a:t>Sprite </a:t>
            </a:r>
            <a:r>
              <a:rPr sz="1800" b="1" dirty="0">
                <a:latin typeface="Calibri"/>
                <a:cs typeface="Calibri"/>
              </a:rPr>
              <a:t>/ # </a:t>
            </a:r>
            <a:r>
              <a:rPr sz="1800" b="1" spc="-10" dirty="0">
                <a:latin typeface="Calibri"/>
                <a:cs typeface="Calibri"/>
              </a:rPr>
              <a:t>imagenes 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Imagen </a:t>
            </a:r>
            <a:r>
              <a:rPr sz="1800" b="1" dirty="0">
                <a:latin typeface="Calibri"/>
                <a:cs typeface="Calibri"/>
              </a:rPr>
              <a:t>X1 = Ancho </a:t>
            </a:r>
            <a:r>
              <a:rPr sz="1800" b="1" spc="-10" dirty="0">
                <a:latin typeface="Calibri"/>
                <a:cs typeface="Calibri"/>
              </a:rPr>
              <a:t>Imagen </a:t>
            </a:r>
            <a:r>
              <a:rPr sz="1800" b="1" dirty="0">
                <a:latin typeface="Calibri"/>
                <a:cs typeface="Calibri"/>
              </a:rPr>
              <a:t>* Indice </a:t>
            </a:r>
            <a:r>
              <a:rPr sz="1800" b="1" spc="-15" dirty="0">
                <a:latin typeface="Calibri"/>
                <a:cs typeface="Calibri"/>
              </a:rPr>
              <a:t>Imagen 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Ima</a:t>
            </a:r>
            <a:r>
              <a:rPr sz="1800" b="1" spc="-30" dirty="0">
                <a:latin typeface="Calibri"/>
                <a:cs typeface="Calibri"/>
              </a:rPr>
              <a:t>g</a:t>
            </a:r>
            <a:r>
              <a:rPr sz="1800" b="1" spc="-10" dirty="0">
                <a:latin typeface="Calibri"/>
                <a:cs typeface="Calibri"/>
              </a:rPr>
              <a:t>e</a:t>
            </a:r>
            <a:r>
              <a:rPr sz="1800" b="1" dirty="0">
                <a:latin typeface="Calibri"/>
                <a:cs typeface="Calibri"/>
              </a:rPr>
              <a:t>n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X2 =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</a:t>
            </a:r>
            <a:r>
              <a:rPr sz="1800" b="1" spc="5" dirty="0">
                <a:latin typeface="Calibri"/>
                <a:cs typeface="Calibri"/>
              </a:rPr>
              <a:t>n</a:t>
            </a:r>
            <a:r>
              <a:rPr sz="1800" b="1" spc="-5" dirty="0">
                <a:latin typeface="Calibri"/>
                <a:cs typeface="Calibri"/>
              </a:rPr>
              <a:t>c</a:t>
            </a:r>
            <a:r>
              <a:rPr sz="1800" b="1" spc="5" dirty="0">
                <a:latin typeface="Calibri"/>
                <a:cs typeface="Calibri"/>
              </a:rPr>
              <a:t>h</a:t>
            </a:r>
            <a:r>
              <a:rPr sz="1800" b="1" dirty="0">
                <a:latin typeface="Calibri"/>
                <a:cs typeface="Calibri"/>
              </a:rPr>
              <a:t>o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Ima</a:t>
            </a:r>
            <a:r>
              <a:rPr sz="1800" b="1" spc="-30" dirty="0">
                <a:latin typeface="Calibri"/>
                <a:cs typeface="Calibri"/>
              </a:rPr>
              <a:t>g</a:t>
            </a:r>
            <a:r>
              <a:rPr sz="1800" b="1" spc="-10" dirty="0">
                <a:latin typeface="Calibri"/>
                <a:cs typeface="Calibri"/>
              </a:rPr>
              <a:t>e</a:t>
            </a:r>
            <a:r>
              <a:rPr sz="1800" b="1" dirty="0">
                <a:latin typeface="Calibri"/>
                <a:cs typeface="Calibri"/>
              </a:rPr>
              <a:t>n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*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(</a:t>
            </a:r>
            <a:r>
              <a:rPr sz="1800" b="1" dirty="0">
                <a:latin typeface="Calibri"/>
                <a:cs typeface="Calibri"/>
              </a:rPr>
              <a:t>In</a:t>
            </a:r>
            <a:r>
              <a:rPr sz="1800" b="1" spc="5" dirty="0">
                <a:latin typeface="Calibri"/>
                <a:cs typeface="Calibri"/>
              </a:rPr>
              <a:t>d</a:t>
            </a:r>
            <a:r>
              <a:rPr sz="1800" b="1" dirty="0">
                <a:latin typeface="Calibri"/>
                <a:cs typeface="Calibri"/>
              </a:rPr>
              <a:t>ice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Ima</a:t>
            </a:r>
            <a:r>
              <a:rPr sz="1800" b="1" spc="-30" dirty="0">
                <a:latin typeface="Calibri"/>
                <a:cs typeface="Calibri"/>
              </a:rPr>
              <a:t>g</a:t>
            </a:r>
            <a:r>
              <a:rPr sz="1800" b="1" dirty="0">
                <a:latin typeface="Calibri"/>
                <a:cs typeface="Calibri"/>
              </a:rPr>
              <a:t>en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+</a:t>
            </a:r>
            <a:r>
              <a:rPr sz="1800" b="1" spc="-15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1)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501128" y="3311652"/>
            <a:ext cx="120650" cy="1229995"/>
            <a:chOff x="7501128" y="3311652"/>
            <a:chExt cx="120650" cy="122999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01128" y="4425569"/>
              <a:ext cx="118618" cy="11582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548372" y="3362071"/>
              <a:ext cx="26034" cy="1129030"/>
            </a:xfrm>
            <a:custGeom>
              <a:avLst/>
              <a:gdLst/>
              <a:ahLst/>
              <a:cxnLst/>
              <a:rect l="l" t="t" r="r" b="b"/>
              <a:pathLst>
                <a:path w="26034" h="1129029">
                  <a:moveTo>
                    <a:pt x="13588" y="0"/>
                  </a:moveTo>
                  <a:lnTo>
                    <a:pt x="1397" y="21081"/>
                  </a:lnTo>
                  <a:lnTo>
                    <a:pt x="0" y="1108075"/>
                  </a:lnTo>
                  <a:lnTo>
                    <a:pt x="12064" y="1128902"/>
                  </a:lnTo>
                  <a:lnTo>
                    <a:pt x="24256" y="1107820"/>
                  </a:lnTo>
                  <a:lnTo>
                    <a:pt x="25653" y="20827"/>
                  </a:lnTo>
                  <a:lnTo>
                    <a:pt x="135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02652" y="3311652"/>
              <a:ext cx="118618" cy="11582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01128" y="4425569"/>
              <a:ext cx="118618" cy="11582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548372" y="3362071"/>
              <a:ext cx="26034" cy="1129030"/>
            </a:xfrm>
            <a:custGeom>
              <a:avLst/>
              <a:gdLst/>
              <a:ahLst/>
              <a:cxnLst/>
              <a:rect l="l" t="t" r="r" b="b"/>
              <a:pathLst>
                <a:path w="26034" h="1129029">
                  <a:moveTo>
                    <a:pt x="13588" y="0"/>
                  </a:moveTo>
                  <a:lnTo>
                    <a:pt x="1397" y="21081"/>
                  </a:lnTo>
                  <a:lnTo>
                    <a:pt x="0" y="1108075"/>
                  </a:lnTo>
                  <a:lnTo>
                    <a:pt x="12064" y="1128902"/>
                  </a:lnTo>
                  <a:lnTo>
                    <a:pt x="24256" y="1107820"/>
                  </a:lnTo>
                  <a:lnTo>
                    <a:pt x="25653" y="20827"/>
                  </a:lnTo>
                  <a:lnTo>
                    <a:pt x="135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02652" y="3311652"/>
              <a:ext cx="118618" cy="115824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7711567" y="3749421"/>
            <a:ext cx="1318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Al</a:t>
            </a:r>
            <a:r>
              <a:rPr sz="1800" spc="-2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del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p</a:t>
            </a:r>
            <a:r>
              <a:rPr sz="1800" spc="-20" dirty="0">
                <a:latin typeface="Calibri"/>
                <a:cs typeface="Calibri"/>
              </a:rPr>
              <a:t>ri</a:t>
            </a:r>
            <a:r>
              <a:rPr sz="1800" spc="-4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09800" y="4626865"/>
            <a:ext cx="5061204" cy="120394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2488183" y="4688204"/>
            <a:ext cx="7105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699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44060"/>
                </a:solidFill>
                <a:latin typeface="Calibri"/>
                <a:cs typeface="Calibri"/>
              </a:rPr>
              <a:t>Ancho </a:t>
            </a:r>
            <a:r>
              <a:rPr sz="1800" spc="-395" dirty="0">
                <a:solidFill>
                  <a:srgbClr val="24406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44060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244060"/>
                </a:solidFill>
                <a:latin typeface="Calibri"/>
                <a:cs typeface="Calibri"/>
              </a:rPr>
              <a:t>ma</a:t>
            </a:r>
            <a:r>
              <a:rPr sz="1800" spc="-20" dirty="0">
                <a:solidFill>
                  <a:srgbClr val="244060"/>
                </a:solidFill>
                <a:latin typeface="Calibri"/>
                <a:cs typeface="Calibri"/>
              </a:rPr>
              <a:t>g</a:t>
            </a:r>
            <a:r>
              <a:rPr sz="1800" dirty="0">
                <a:solidFill>
                  <a:srgbClr val="244060"/>
                </a:solidFill>
                <a:latin typeface="Calibri"/>
                <a:cs typeface="Calibri"/>
              </a:rPr>
              <a:t>en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16528" y="4688204"/>
            <a:ext cx="7105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699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44060"/>
                </a:solidFill>
                <a:latin typeface="Calibri"/>
                <a:cs typeface="Calibri"/>
              </a:rPr>
              <a:t>Ancho </a:t>
            </a:r>
            <a:r>
              <a:rPr sz="1800" spc="-395" dirty="0">
                <a:solidFill>
                  <a:srgbClr val="24406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44060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244060"/>
                </a:solidFill>
                <a:latin typeface="Calibri"/>
                <a:cs typeface="Calibri"/>
              </a:rPr>
              <a:t>ma</a:t>
            </a:r>
            <a:r>
              <a:rPr sz="1800" spc="-20" dirty="0">
                <a:solidFill>
                  <a:srgbClr val="244060"/>
                </a:solidFill>
                <a:latin typeface="Calibri"/>
                <a:cs typeface="Calibri"/>
              </a:rPr>
              <a:t>g</a:t>
            </a:r>
            <a:r>
              <a:rPr sz="1800" dirty="0">
                <a:solidFill>
                  <a:srgbClr val="244060"/>
                </a:solidFill>
                <a:latin typeface="Calibri"/>
                <a:cs typeface="Calibri"/>
              </a:rPr>
              <a:t>en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018278" y="4688204"/>
            <a:ext cx="7105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699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44060"/>
                </a:solidFill>
                <a:latin typeface="Calibri"/>
                <a:cs typeface="Calibri"/>
              </a:rPr>
              <a:t>Ancho </a:t>
            </a:r>
            <a:r>
              <a:rPr sz="1800" spc="-395" dirty="0">
                <a:solidFill>
                  <a:srgbClr val="24406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44060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244060"/>
                </a:solidFill>
                <a:latin typeface="Calibri"/>
                <a:cs typeface="Calibri"/>
              </a:rPr>
              <a:t>ma</a:t>
            </a:r>
            <a:r>
              <a:rPr sz="1800" spc="-20" dirty="0">
                <a:solidFill>
                  <a:srgbClr val="244060"/>
                </a:solidFill>
                <a:latin typeface="Calibri"/>
                <a:cs typeface="Calibri"/>
              </a:rPr>
              <a:t>g</a:t>
            </a:r>
            <a:r>
              <a:rPr sz="1800" dirty="0">
                <a:solidFill>
                  <a:srgbClr val="244060"/>
                </a:solidFill>
                <a:latin typeface="Calibri"/>
                <a:cs typeface="Calibri"/>
              </a:rPr>
              <a:t>en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319773" y="4688204"/>
            <a:ext cx="7105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699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44060"/>
                </a:solidFill>
                <a:latin typeface="Calibri"/>
                <a:cs typeface="Calibri"/>
              </a:rPr>
              <a:t>Ancho </a:t>
            </a:r>
            <a:r>
              <a:rPr sz="1800" spc="-395" dirty="0">
                <a:solidFill>
                  <a:srgbClr val="24406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44060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244060"/>
                </a:solidFill>
                <a:latin typeface="Calibri"/>
                <a:cs typeface="Calibri"/>
              </a:rPr>
              <a:t>ma</a:t>
            </a:r>
            <a:r>
              <a:rPr sz="1800" spc="-20" dirty="0">
                <a:solidFill>
                  <a:srgbClr val="244060"/>
                </a:solidFill>
                <a:latin typeface="Calibri"/>
                <a:cs typeface="Calibri"/>
              </a:rPr>
              <a:t>g</a:t>
            </a:r>
            <a:r>
              <a:rPr sz="1800" dirty="0">
                <a:solidFill>
                  <a:srgbClr val="244060"/>
                </a:solidFill>
                <a:latin typeface="Calibri"/>
                <a:cs typeface="Calibri"/>
              </a:rPr>
              <a:t>en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92251" y="2974975"/>
            <a:ext cx="1382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In</a:t>
            </a:r>
            <a:r>
              <a:rPr sz="1800" spc="-5" dirty="0">
                <a:latin typeface="Calibri"/>
                <a:cs typeface="Calibri"/>
              </a:rPr>
              <a:t>di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Ima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784094" y="297497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052061" y="297497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20029" y="297497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41972" y="297497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5217" y="563625"/>
            <a:ext cx="277685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Back</a:t>
            </a:r>
            <a:r>
              <a:rPr spc="-5" dirty="0"/>
              <a:t>g</a:t>
            </a:r>
            <a:r>
              <a:rPr spc="-55" dirty="0"/>
              <a:t>r</a:t>
            </a:r>
            <a:r>
              <a:rPr spc="-5" dirty="0"/>
              <a:t>o</a:t>
            </a:r>
            <a:r>
              <a:rPr dirty="0"/>
              <a:t>und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7471" y="1635709"/>
            <a:ext cx="8300084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5285" marR="5080" indent="-3632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75285" algn="l"/>
                <a:tab pos="375920" algn="l"/>
              </a:tabLst>
            </a:pP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Son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las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imágenes</a:t>
            </a:r>
            <a:r>
              <a:rPr sz="2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40" dirty="0">
                <a:solidFill>
                  <a:srgbClr val="001F5F"/>
                </a:solidFill>
                <a:latin typeface="Calibri"/>
                <a:cs typeface="Calibri"/>
              </a:rPr>
              <a:t>fondo</a:t>
            </a:r>
            <a:r>
              <a:rPr sz="2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y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001F5F"/>
                </a:solidFill>
                <a:latin typeface="Calibri"/>
                <a:cs typeface="Calibri"/>
              </a:rPr>
              <a:t>generalmente</a:t>
            </a:r>
            <a:r>
              <a:rPr sz="2800" spc="-4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40" dirty="0">
                <a:solidFill>
                  <a:srgbClr val="001F5F"/>
                </a:solidFill>
                <a:latin typeface="Calibri"/>
                <a:cs typeface="Calibri"/>
              </a:rPr>
              <a:t>representan </a:t>
            </a:r>
            <a:r>
              <a:rPr sz="2800" spc="-6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el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escenario</a:t>
            </a:r>
            <a:r>
              <a:rPr sz="2800" spc="-5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en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el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cual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 transcurre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la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acción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del</a:t>
            </a:r>
            <a:r>
              <a:rPr sz="2800" spc="7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juego.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8511" y="3555491"/>
            <a:ext cx="3599688" cy="215950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39511" y="3555491"/>
            <a:ext cx="3599688" cy="215950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5217" y="563625"/>
            <a:ext cx="277685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Back</a:t>
            </a:r>
            <a:r>
              <a:rPr spc="-5" dirty="0"/>
              <a:t>g</a:t>
            </a:r>
            <a:r>
              <a:rPr spc="-55" dirty="0"/>
              <a:t>r</a:t>
            </a:r>
            <a:r>
              <a:rPr spc="-5" dirty="0"/>
              <a:t>o</a:t>
            </a:r>
            <a:r>
              <a:rPr dirty="0"/>
              <a:t>und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07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88129" y="563625"/>
            <a:ext cx="13862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R</a:t>
            </a:r>
            <a:r>
              <a:rPr spc="-5" dirty="0"/>
              <a:t>o</a:t>
            </a:r>
            <a:r>
              <a:rPr spc="-20" dirty="0"/>
              <a:t>o</a:t>
            </a:r>
            <a:r>
              <a:rPr dirty="0"/>
              <a:t>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3400" y="1735899"/>
            <a:ext cx="9067800" cy="18224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5285" marR="243204" indent="-3632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75285" algn="l"/>
                <a:tab pos="375920" algn="l"/>
                <a:tab pos="1612900" algn="l"/>
              </a:tabLst>
            </a:pP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Un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35" dirty="0" err="1">
                <a:solidFill>
                  <a:srgbClr val="001F5F"/>
                </a:solidFill>
                <a:latin typeface="Calibri"/>
                <a:cs typeface="Calibri"/>
              </a:rPr>
              <a:t>ro</a:t>
            </a:r>
            <a:r>
              <a:rPr lang="es-PE" sz="2800" spc="-35" dirty="0" err="1">
                <a:solidFill>
                  <a:srgbClr val="001F5F"/>
                </a:solidFill>
                <a:latin typeface="Calibri"/>
                <a:cs typeface="Calibri"/>
              </a:rPr>
              <a:t>om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define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al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 lugar</a:t>
            </a:r>
            <a:r>
              <a:rPr sz="2800" spc="-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donde</a:t>
            </a:r>
            <a:r>
              <a:rPr sz="2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las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instancias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los </a:t>
            </a:r>
            <a:r>
              <a:rPr sz="2800" spc="-6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objetos	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participan</a:t>
            </a:r>
            <a:r>
              <a:rPr sz="2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en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el</a:t>
            </a:r>
            <a:r>
              <a:rPr sz="2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juego.</a:t>
            </a:r>
            <a:endParaRPr sz="2800" dirty="0">
              <a:latin typeface="Calibri"/>
              <a:cs typeface="Calibri"/>
            </a:endParaRPr>
          </a:p>
          <a:p>
            <a:pPr marL="375285" marR="5080" indent="-363220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375285" algn="l"/>
                <a:tab pos="375920" algn="l"/>
              </a:tabLst>
            </a:pPr>
            <a:r>
              <a:rPr sz="2800" spc="-55" dirty="0">
                <a:solidFill>
                  <a:srgbClr val="001F5F"/>
                </a:solidFill>
                <a:latin typeface="Calibri"/>
                <a:cs typeface="Calibri"/>
              </a:rPr>
              <a:t>También,</a:t>
            </a:r>
            <a:r>
              <a:rPr sz="2800" spc="-8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designa</a:t>
            </a:r>
            <a:r>
              <a:rPr sz="2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la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consola</a:t>
            </a:r>
            <a:r>
              <a:rPr sz="2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del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35" dirty="0">
                <a:solidFill>
                  <a:srgbClr val="001F5F"/>
                </a:solidFill>
                <a:latin typeface="Calibri"/>
                <a:cs typeface="Calibri"/>
              </a:rPr>
              <a:t>juego,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el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menú,</a:t>
            </a:r>
            <a:r>
              <a:rPr sz="2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un </a:t>
            </a:r>
            <a:r>
              <a:rPr sz="2800" spc="-6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mapa</a:t>
            </a:r>
            <a:r>
              <a:rPr sz="2800" spc="-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del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35" dirty="0">
                <a:solidFill>
                  <a:srgbClr val="001F5F"/>
                </a:solidFill>
                <a:latin typeface="Calibri"/>
                <a:cs typeface="Calibri"/>
              </a:rPr>
              <a:t>Juego,</a:t>
            </a:r>
            <a:r>
              <a:rPr sz="2800" spc="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etc..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8105" y="4068187"/>
            <a:ext cx="3240024" cy="25191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5000" y="4033056"/>
            <a:ext cx="3240024" cy="251917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88129" y="563625"/>
            <a:ext cx="13862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R</a:t>
            </a:r>
            <a:r>
              <a:rPr spc="-5" dirty="0"/>
              <a:t>o</a:t>
            </a:r>
            <a:r>
              <a:rPr spc="-20" dirty="0"/>
              <a:t>o</a:t>
            </a:r>
            <a:r>
              <a:rPr dirty="0"/>
              <a:t>m</a:t>
            </a:r>
          </a:p>
        </p:txBody>
      </p:sp>
      <p:pic>
        <p:nvPicPr>
          <p:cNvPr id="1026" name="Picture 2" descr="https://m.gjcdn.net/game-screenshot/400/7515855-iqjq84wp-v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803082"/>
            <a:ext cx="7238999" cy="566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838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1935" y="2649474"/>
            <a:ext cx="249301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5" dirty="0">
                <a:solidFill>
                  <a:srgbClr val="FF0000"/>
                </a:solidFill>
              </a:rPr>
              <a:t>ANIMACIONES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9120" y="3752088"/>
            <a:ext cx="1263396" cy="139750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42338" y="563625"/>
            <a:ext cx="56661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Animaciones</a:t>
            </a:r>
            <a:r>
              <a:rPr spc="-65" dirty="0"/>
              <a:t> </a:t>
            </a:r>
            <a:r>
              <a:rPr spc="-5" dirty="0"/>
              <a:t>con</a:t>
            </a:r>
            <a:r>
              <a:rPr spc="-155" dirty="0"/>
              <a:t> </a:t>
            </a:r>
            <a:r>
              <a:rPr spc="-15" dirty="0"/>
              <a:t>Sprites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1000" y="1635709"/>
            <a:ext cx="9296400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marR="5080" indent="-274320" algn="just">
              <a:lnSpc>
                <a:spcPct val="100000"/>
              </a:lnSpc>
              <a:spcBef>
                <a:spcPts val="95"/>
              </a:spcBef>
              <a:buFont typeface="Segoe UI Symbol"/>
              <a:buChar char="⚫"/>
              <a:tabLst>
                <a:tab pos="287020" algn="l"/>
              </a:tabLst>
            </a:pPr>
            <a:r>
              <a:rPr sz="2800" spc="-65" dirty="0">
                <a:solidFill>
                  <a:srgbClr val="001F5F"/>
                </a:solidFill>
                <a:latin typeface="Calibri"/>
                <a:cs typeface="Calibri"/>
              </a:rPr>
              <a:t>Para</a:t>
            </a:r>
            <a:r>
              <a:rPr sz="2800" spc="-6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crear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animaciones,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necesitamos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mostrar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todos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los </a:t>
            </a:r>
            <a:r>
              <a:rPr sz="2800" spc="-6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cuadros 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de 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la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animación (uno 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por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uno) 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obteniéndose </a:t>
            </a:r>
            <a:r>
              <a:rPr sz="2800" spc="10" dirty="0">
                <a:solidFill>
                  <a:srgbClr val="001F5F"/>
                </a:solidFill>
                <a:latin typeface="Calibri"/>
                <a:cs typeface="Calibri"/>
              </a:rPr>
              <a:t>un </a:t>
            </a:r>
            <a:r>
              <a:rPr sz="2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45" dirty="0">
                <a:solidFill>
                  <a:srgbClr val="001F5F"/>
                </a:solidFill>
                <a:latin typeface="Calibri"/>
                <a:cs typeface="Calibri"/>
              </a:rPr>
              <a:t>efecto</a:t>
            </a:r>
            <a:r>
              <a:rPr sz="2800" spc="-7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2800" spc="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movimiento(desplazamiento).</a:t>
            </a:r>
            <a:endParaRPr sz="280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236208" y="3569208"/>
            <a:ext cx="559435" cy="1016635"/>
            <a:chOff x="6236208" y="3569208"/>
            <a:chExt cx="559435" cy="10166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36792" y="4034028"/>
              <a:ext cx="390143" cy="39166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336792" y="4034027"/>
              <a:ext cx="389890" cy="391795"/>
            </a:xfrm>
            <a:custGeom>
              <a:avLst/>
              <a:gdLst/>
              <a:ahLst/>
              <a:cxnLst/>
              <a:rect l="l" t="t" r="r" b="b"/>
              <a:pathLst>
                <a:path w="389890" h="391795">
                  <a:moveTo>
                    <a:pt x="389763" y="194945"/>
                  </a:moveTo>
                  <a:lnTo>
                    <a:pt x="388239" y="175260"/>
                  </a:lnTo>
                  <a:lnTo>
                    <a:pt x="380619" y="137160"/>
                  </a:lnTo>
                  <a:lnTo>
                    <a:pt x="380619" y="196469"/>
                  </a:lnTo>
                  <a:lnTo>
                    <a:pt x="379095" y="214757"/>
                  </a:lnTo>
                  <a:lnTo>
                    <a:pt x="365379" y="268097"/>
                  </a:lnTo>
                  <a:lnTo>
                    <a:pt x="337947" y="313817"/>
                  </a:lnTo>
                  <a:lnTo>
                    <a:pt x="298450" y="350393"/>
                  </a:lnTo>
                  <a:lnTo>
                    <a:pt x="249682" y="373253"/>
                  </a:lnTo>
                  <a:lnTo>
                    <a:pt x="213106" y="380873"/>
                  </a:lnTo>
                  <a:lnTo>
                    <a:pt x="175133" y="380873"/>
                  </a:lnTo>
                  <a:lnTo>
                    <a:pt x="106553" y="359537"/>
                  </a:lnTo>
                  <a:lnTo>
                    <a:pt x="64008" y="327533"/>
                  </a:lnTo>
                  <a:lnTo>
                    <a:pt x="32004" y="283337"/>
                  </a:lnTo>
                  <a:lnTo>
                    <a:pt x="12192" y="233045"/>
                  </a:lnTo>
                  <a:lnTo>
                    <a:pt x="9144" y="194945"/>
                  </a:lnTo>
                  <a:lnTo>
                    <a:pt x="10668" y="176784"/>
                  </a:lnTo>
                  <a:lnTo>
                    <a:pt x="24384" y="123444"/>
                  </a:lnTo>
                  <a:lnTo>
                    <a:pt x="51816" y="77724"/>
                  </a:lnTo>
                  <a:lnTo>
                    <a:pt x="91313" y="41148"/>
                  </a:lnTo>
                  <a:lnTo>
                    <a:pt x="140081" y="18288"/>
                  </a:lnTo>
                  <a:lnTo>
                    <a:pt x="176657" y="10668"/>
                  </a:lnTo>
                  <a:lnTo>
                    <a:pt x="214630" y="10668"/>
                  </a:lnTo>
                  <a:lnTo>
                    <a:pt x="313677" y="53340"/>
                  </a:lnTo>
                  <a:lnTo>
                    <a:pt x="348615" y="91440"/>
                  </a:lnTo>
                  <a:lnTo>
                    <a:pt x="371475" y="140208"/>
                  </a:lnTo>
                  <a:lnTo>
                    <a:pt x="380619" y="196469"/>
                  </a:lnTo>
                  <a:lnTo>
                    <a:pt x="380619" y="137160"/>
                  </a:lnTo>
                  <a:lnTo>
                    <a:pt x="365379" y="102108"/>
                  </a:lnTo>
                  <a:lnTo>
                    <a:pt x="331851" y="57912"/>
                  </a:lnTo>
                  <a:lnTo>
                    <a:pt x="287782" y="24384"/>
                  </a:lnTo>
                  <a:lnTo>
                    <a:pt x="252730" y="9144"/>
                  </a:lnTo>
                  <a:lnTo>
                    <a:pt x="214630" y="1524"/>
                  </a:lnTo>
                  <a:lnTo>
                    <a:pt x="194805" y="0"/>
                  </a:lnTo>
                  <a:lnTo>
                    <a:pt x="155321" y="4572"/>
                  </a:lnTo>
                  <a:lnTo>
                    <a:pt x="85217" y="33528"/>
                  </a:lnTo>
                  <a:lnTo>
                    <a:pt x="44196" y="71628"/>
                  </a:lnTo>
                  <a:lnTo>
                    <a:pt x="22860" y="103632"/>
                  </a:lnTo>
                  <a:lnTo>
                    <a:pt x="7620" y="138684"/>
                  </a:lnTo>
                  <a:lnTo>
                    <a:pt x="0" y="176784"/>
                  </a:lnTo>
                  <a:lnTo>
                    <a:pt x="0" y="216281"/>
                  </a:lnTo>
                  <a:lnTo>
                    <a:pt x="9144" y="254381"/>
                  </a:lnTo>
                  <a:lnTo>
                    <a:pt x="44196" y="319913"/>
                  </a:lnTo>
                  <a:lnTo>
                    <a:pt x="85217" y="358013"/>
                  </a:lnTo>
                  <a:lnTo>
                    <a:pt x="118745" y="376301"/>
                  </a:lnTo>
                  <a:lnTo>
                    <a:pt x="155321" y="386969"/>
                  </a:lnTo>
                  <a:lnTo>
                    <a:pt x="194805" y="391541"/>
                  </a:lnTo>
                  <a:lnTo>
                    <a:pt x="214630" y="390017"/>
                  </a:lnTo>
                  <a:lnTo>
                    <a:pt x="252730" y="382397"/>
                  </a:lnTo>
                  <a:lnTo>
                    <a:pt x="287782" y="367157"/>
                  </a:lnTo>
                  <a:lnTo>
                    <a:pt x="318262" y="345821"/>
                  </a:lnTo>
                  <a:lnTo>
                    <a:pt x="333375" y="333629"/>
                  </a:lnTo>
                  <a:lnTo>
                    <a:pt x="366903" y="287909"/>
                  </a:lnTo>
                  <a:lnTo>
                    <a:pt x="385191" y="234569"/>
                  </a:lnTo>
                  <a:lnTo>
                    <a:pt x="389763" y="194945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236208" y="3569207"/>
              <a:ext cx="559435" cy="1016635"/>
            </a:xfrm>
            <a:custGeom>
              <a:avLst/>
              <a:gdLst/>
              <a:ahLst/>
              <a:cxnLst/>
              <a:rect l="l" t="t" r="r" b="b"/>
              <a:pathLst>
                <a:path w="559434" h="1016635">
                  <a:moveTo>
                    <a:pt x="559181" y="6096"/>
                  </a:moveTo>
                  <a:lnTo>
                    <a:pt x="553085" y="0"/>
                  </a:lnTo>
                  <a:lnTo>
                    <a:pt x="533273" y="0"/>
                  </a:lnTo>
                  <a:lnTo>
                    <a:pt x="533273" y="12192"/>
                  </a:lnTo>
                  <a:lnTo>
                    <a:pt x="533273" y="25908"/>
                  </a:lnTo>
                  <a:lnTo>
                    <a:pt x="533273" y="990485"/>
                  </a:lnTo>
                  <a:lnTo>
                    <a:pt x="25908" y="990485"/>
                  </a:lnTo>
                  <a:lnTo>
                    <a:pt x="25908" y="25908"/>
                  </a:lnTo>
                  <a:lnTo>
                    <a:pt x="533273" y="25908"/>
                  </a:lnTo>
                  <a:lnTo>
                    <a:pt x="533273" y="12204"/>
                  </a:lnTo>
                  <a:lnTo>
                    <a:pt x="25908" y="12204"/>
                  </a:lnTo>
                  <a:lnTo>
                    <a:pt x="533273" y="12192"/>
                  </a:lnTo>
                  <a:lnTo>
                    <a:pt x="533273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1010285"/>
                  </a:lnTo>
                  <a:lnTo>
                    <a:pt x="6096" y="1016381"/>
                  </a:lnTo>
                  <a:lnTo>
                    <a:pt x="553085" y="1016381"/>
                  </a:lnTo>
                  <a:lnTo>
                    <a:pt x="559181" y="1010285"/>
                  </a:lnTo>
                  <a:lnTo>
                    <a:pt x="559181" y="1002665"/>
                  </a:lnTo>
                  <a:lnTo>
                    <a:pt x="559181" y="990473"/>
                  </a:lnTo>
                  <a:lnTo>
                    <a:pt x="559181" y="25908"/>
                  </a:lnTo>
                  <a:lnTo>
                    <a:pt x="559181" y="12192"/>
                  </a:lnTo>
                  <a:lnTo>
                    <a:pt x="559181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2340488" y="3569208"/>
            <a:ext cx="557530" cy="1016635"/>
            <a:chOff x="3128772" y="3569208"/>
            <a:chExt cx="557530" cy="101663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12592" y="4005072"/>
              <a:ext cx="390144" cy="39014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212592" y="4005071"/>
              <a:ext cx="389890" cy="389890"/>
            </a:xfrm>
            <a:custGeom>
              <a:avLst/>
              <a:gdLst/>
              <a:ahLst/>
              <a:cxnLst/>
              <a:rect l="l" t="t" r="r" b="b"/>
              <a:pathLst>
                <a:path w="389889" h="389889">
                  <a:moveTo>
                    <a:pt x="389763" y="194818"/>
                  </a:moveTo>
                  <a:lnTo>
                    <a:pt x="388239" y="173609"/>
                  </a:lnTo>
                  <a:lnTo>
                    <a:pt x="380619" y="135509"/>
                  </a:lnTo>
                  <a:lnTo>
                    <a:pt x="380619" y="194818"/>
                  </a:lnTo>
                  <a:lnTo>
                    <a:pt x="379095" y="213106"/>
                  </a:lnTo>
                  <a:lnTo>
                    <a:pt x="365379" y="266446"/>
                  </a:lnTo>
                  <a:lnTo>
                    <a:pt x="337947" y="312166"/>
                  </a:lnTo>
                  <a:lnTo>
                    <a:pt x="298450" y="348615"/>
                  </a:lnTo>
                  <a:lnTo>
                    <a:pt x="249682" y="371475"/>
                  </a:lnTo>
                  <a:lnTo>
                    <a:pt x="194818" y="380619"/>
                  </a:lnTo>
                  <a:lnTo>
                    <a:pt x="175133" y="379095"/>
                  </a:lnTo>
                  <a:lnTo>
                    <a:pt x="121793" y="365379"/>
                  </a:lnTo>
                  <a:lnTo>
                    <a:pt x="76073" y="337947"/>
                  </a:lnTo>
                  <a:lnTo>
                    <a:pt x="41148" y="298450"/>
                  </a:lnTo>
                  <a:lnTo>
                    <a:pt x="16764" y="249682"/>
                  </a:lnTo>
                  <a:lnTo>
                    <a:pt x="9144" y="194818"/>
                  </a:lnTo>
                  <a:lnTo>
                    <a:pt x="10668" y="175133"/>
                  </a:lnTo>
                  <a:lnTo>
                    <a:pt x="24384" y="121793"/>
                  </a:lnTo>
                  <a:lnTo>
                    <a:pt x="51816" y="76073"/>
                  </a:lnTo>
                  <a:lnTo>
                    <a:pt x="106553" y="30480"/>
                  </a:lnTo>
                  <a:lnTo>
                    <a:pt x="156845" y="12192"/>
                  </a:lnTo>
                  <a:lnTo>
                    <a:pt x="176657" y="9144"/>
                  </a:lnTo>
                  <a:lnTo>
                    <a:pt x="214630" y="9144"/>
                  </a:lnTo>
                  <a:lnTo>
                    <a:pt x="298450" y="41148"/>
                  </a:lnTo>
                  <a:lnTo>
                    <a:pt x="337947" y="76073"/>
                  </a:lnTo>
                  <a:lnTo>
                    <a:pt x="365379" y="121793"/>
                  </a:lnTo>
                  <a:lnTo>
                    <a:pt x="379095" y="175133"/>
                  </a:lnTo>
                  <a:lnTo>
                    <a:pt x="380619" y="194818"/>
                  </a:lnTo>
                  <a:lnTo>
                    <a:pt x="380619" y="135509"/>
                  </a:lnTo>
                  <a:lnTo>
                    <a:pt x="365379" y="100457"/>
                  </a:lnTo>
                  <a:lnTo>
                    <a:pt x="331851" y="56388"/>
                  </a:lnTo>
                  <a:lnTo>
                    <a:pt x="287782" y="22860"/>
                  </a:lnTo>
                  <a:lnTo>
                    <a:pt x="252730" y="7620"/>
                  </a:lnTo>
                  <a:lnTo>
                    <a:pt x="214630" y="0"/>
                  </a:lnTo>
                  <a:lnTo>
                    <a:pt x="175133" y="0"/>
                  </a:lnTo>
                  <a:lnTo>
                    <a:pt x="118745" y="15240"/>
                  </a:lnTo>
                  <a:lnTo>
                    <a:pt x="85217" y="33528"/>
                  </a:lnTo>
                  <a:lnTo>
                    <a:pt x="44196" y="69977"/>
                  </a:lnTo>
                  <a:lnTo>
                    <a:pt x="22860" y="101981"/>
                  </a:lnTo>
                  <a:lnTo>
                    <a:pt x="7620" y="137033"/>
                  </a:lnTo>
                  <a:lnTo>
                    <a:pt x="0" y="175133"/>
                  </a:lnTo>
                  <a:lnTo>
                    <a:pt x="0" y="214630"/>
                  </a:lnTo>
                  <a:lnTo>
                    <a:pt x="15240" y="271018"/>
                  </a:lnTo>
                  <a:lnTo>
                    <a:pt x="44196" y="318262"/>
                  </a:lnTo>
                  <a:lnTo>
                    <a:pt x="71488" y="345567"/>
                  </a:lnTo>
                  <a:lnTo>
                    <a:pt x="118745" y="374523"/>
                  </a:lnTo>
                  <a:lnTo>
                    <a:pt x="155321" y="385191"/>
                  </a:lnTo>
                  <a:lnTo>
                    <a:pt x="194818" y="389763"/>
                  </a:lnTo>
                  <a:lnTo>
                    <a:pt x="214630" y="388239"/>
                  </a:lnTo>
                  <a:lnTo>
                    <a:pt x="252730" y="380619"/>
                  </a:lnTo>
                  <a:lnTo>
                    <a:pt x="304546" y="356235"/>
                  </a:lnTo>
                  <a:lnTo>
                    <a:pt x="318262" y="344043"/>
                  </a:lnTo>
                  <a:lnTo>
                    <a:pt x="333375" y="331851"/>
                  </a:lnTo>
                  <a:lnTo>
                    <a:pt x="366903" y="287782"/>
                  </a:lnTo>
                  <a:lnTo>
                    <a:pt x="385191" y="232918"/>
                  </a:lnTo>
                  <a:lnTo>
                    <a:pt x="389763" y="194818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8772" y="3569207"/>
              <a:ext cx="557530" cy="1016635"/>
            </a:xfrm>
            <a:custGeom>
              <a:avLst/>
              <a:gdLst/>
              <a:ahLst/>
              <a:cxnLst/>
              <a:rect l="l" t="t" r="r" b="b"/>
              <a:pathLst>
                <a:path w="557529" h="1016635">
                  <a:moveTo>
                    <a:pt x="557403" y="6096"/>
                  </a:moveTo>
                  <a:lnTo>
                    <a:pt x="551307" y="0"/>
                  </a:lnTo>
                  <a:lnTo>
                    <a:pt x="533019" y="0"/>
                  </a:lnTo>
                  <a:lnTo>
                    <a:pt x="533019" y="12192"/>
                  </a:lnTo>
                  <a:lnTo>
                    <a:pt x="533019" y="25908"/>
                  </a:lnTo>
                  <a:lnTo>
                    <a:pt x="533019" y="990485"/>
                  </a:lnTo>
                  <a:lnTo>
                    <a:pt x="24384" y="990485"/>
                  </a:lnTo>
                  <a:lnTo>
                    <a:pt x="24384" y="25908"/>
                  </a:lnTo>
                  <a:lnTo>
                    <a:pt x="533019" y="25908"/>
                  </a:lnTo>
                  <a:lnTo>
                    <a:pt x="533019" y="12204"/>
                  </a:lnTo>
                  <a:lnTo>
                    <a:pt x="24384" y="12204"/>
                  </a:lnTo>
                  <a:lnTo>
                    <a:pt x="533019" y="12192"/>
                  </a:lnTo>
                  <a:lnTo>
                    <a:pt x="533019" y="0"/>
                  </a:lnTo>
                  <a:lnTo>
                    <a:pt x="4572" y="0"/>
                  </a:lnTo>
                  <a:lnTo>
                    <a:pt x="0" y="6096"/>
                  </a:lnTo>
                  <a:lnTo>
                    <a:pt x="0" y="1010285"/>
                  </a:lnTo>
                  <a:lnTo>
                    <a:pt x="4572" y="1016381"/>
                  </a:lnTo>
                  <a:lnTo>
                    <a:pt x="551307" y="1016381"/>
                  </a:lnTo>
                  <a:lnTo>
                    <a:pt x="557403" y="1010285"/>
                  </a:lnTo>
                  <a:lnTo>
                    <a:pt x="557403" y="1002665"/>
                  </a:lnTo>
                  <a:lnTo>
                    <a:pt x="557403" y="990473"/>
                  </a:lnTo>
                  <a:lnTo>
                    <a:pt x="557403" y="25908"/>
                  </a:lnTo>
                  <a:lnTo>
                    <a:pt x="557403" y="12192"/>
                  </a:lnTo>
                  <a:lnTo>
                    <a:pt x="557403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2950087" y="3569208"/>
            <a:ext cx="557530" cy="1016635"/>
            <a:chOff x="3738371" y="3569208"/>
            <a:chExt cx="557530" cy="101663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22191" y="3814572"/>
              <a:ext cx="390143" cy="39014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822191" y="3814571"/>
              <a:ext cx="389890" cy="389890"/>
            </a:xfrm>
            <a:custGeom>
              <a:avLst/>
              <a:gdLst/>
              <a:ahLst/>
              <a:cxnLst/>
              <a:rect l="l" t="t" r="r" b="b"/>
              <a:pathLst>
                <a:path w="389889" h="389889">
                  <a:moveTo>
                    <a:pt x="389763" y="194818"/>
                  </a:moveTo>
                  <a:lnTo>
                    <a:pt x="388239" y="173609"/>
                  </a:lnTo>
                  <a:lnTo>
                    <a:pt x="380619" y="135509"/>
                  </a:lnTo>
                  <a:lnTo>
                    <a:pt x="380619" y="194818"/>
                  </a:lnTo>
                  <a:lnTo>
                    <a:pt x="379095" y="213106"/>
                  </a:lnTo>
                  <a:lnTo>
                    <a:pt x="365379" y="266446"/>
                  </a:lnTo>
                  <a:lnTo>
                    <a:pt x="337947" y="312166"/>
                  </a:lnTo>
                  <a:lnTo>
                    <a:pt x="298450" y="348615"/>
                  </a:lnTo>
                  <a:lnTo>
                    <a:pt x="249682" y="371475"/>
                  </a:lnTo>
                  <a:lnTo>
                    <a:pt x="194818" y="380619"/>
                  </a:lnTo>
                  <a:lnTo>
                    <a:pt x="175133" y="379095"/>
                  </a:lnTo>
                  <a:lnTo>
                    <a:pt x="121793" y="365379"/>
                  </a:lnTo>
                  <a:lnTo>
                    <a:pt x="76073" y="337947"/>
                  </a:lnTo>
                  <a:lnTo>
                    <a:pt x="41148" y="298450"/>
                  </a:lnTo>
                  <a:lnTo>
                    <a:pt x="16764" y="249682"/>
                  </a:lnTo>
                  <a:lnTo>
                    <a:pt x="9144" y="194818"/>
                  </a:lnTo>
                  <a:lnTo>
                    <a:pt x="10668" y="175133"/>
                  </a:lnTo>
                  <a:lnTo>
                    <a:pt x="24384" y="121793"/>
                  </a:lnTo>
                  <a:lnTo>
                    <a:pt x="51816" y="76073"/>
                  </a:lnTo>
                  <a:lnTo>
                    <a:pt x="106553" y="30480"/>
                  </a:lnTo>
                  <a:lnTo>
                    <a:pt x="156845" y="12192"/>
                  </a:lnTo>
                  <a:lnTo>
                    <a:pt x="176657" y="9144"/>
                  </a:lnTo>
                  <a:lnTo>
                    <a:pt x="214630" y="9144"/>
                  </a:lnTo>
                  <a:lnTo>
                    <a:pt x="298450" y="41148"/>
                  </a:lnTo>
                  <a:lnTo>
                    <a:pt x="337947" y="76073"/>
                  </a:lnTo>
                  <a:lnTo>
                    <a:pt x="365379" y="121793"/>
                  </a:lnTo>
                  <a:lnTo>
                    <a:pt x="379095" y="175133"/>
                  </a:lnTo>
                  <a:lnTo>
                    <a:pt x="380619" y="194818"/>
                  </a:lnTo>
                  <a:lnTo>
                    <a:pt x="380619" y="135509"/>
                  </a:lnTo>
                  <a:lnTo>
                    <a:pt x="365379" y="100457"/>
                  </a:lnTo>
                  <a:lnTo>
                    <a:pt x="331851" y="56388"/>
                  </a:lnTo>
                  <a:lnTo>
                    <a:pt x="287782" y="22860"/>
                  </a:lnTo>
                  <a:lnTo>
                    <a:pt x="252730" y="7620"/>
                  </a:lnTo>
                  <a:lnTo>
                    <a:pt x="214630" y="0"/>
                  </a:lnTo>
                  <a:lnTo>
                    <a:pt x="175133" y="0"/>
                  </a:lnTo>
                  <a:lnTo>
                    <a:pt x="118745" y="15240"/>
                  </a:lnTo>
                  <a:lnTo>
                    <a:pt x="85217" y="33528"/>
                  </a:lnTo>
                  <a:lnTo>
                    <a:pt x="44196" y="69977"/>
                  </a:lnTo>
                  <a:lnTo>
                    <a:pt x="22860" y="101981"/>
                  </a:lnTo>
                  <a:lnTo>
                    <a:pt x="7620" y="137033"/>
                  </a:lnTo>
                  <a:lnTo>
                    <a:pt x="0" y="175133"/>
                  </a:lnTo>
                  <a:lnTo>
                    <a:pt x="0" y="214630"/>
                  </a:lnTo>
                  <a:lnTo>
                    <a:pt x="15240" y="271018"/>
                  </a:lnTo>
                  <a:lnTo>
                    <a:pt x="44196" y="318262"/>
                  </a:lnTo>
                  <a:lnTo>
                    <a:pt x="71501" y="345567"/>
                  </a:lnTo>
                  <a:lnTo>
                    <a:pt x="118745" y="374523"/>
                  </a:lnTo>
                  <a:lnTo>
                    <a:pt x="155321" y="385191"/>
                  </a:lnTo>
                  <a:lnTo>
                    <a:pt x="194818" y="389763"/>
                  </a:lnTo>
                  <a:lnTo>
                    <a:pt x="214630" y="388239"/>
                  </a:lnTo>
                  <a:lnTo>
                    <a:pt x="252730" y="380619"/>
                  </a:lnTo>
                  <a:lnTo>
                    <a:pt x="304546" y="356235"/>
                  </a:lnTo>
                  <a:lnTo>
                    <a:pt x="318262" y="344043"/>
                  </a:lnTo>
                  <a:lnTo>
                    <a:pt x="333375" y="331851"/>
                  </a:lnTo>
                  <a:lnTo>
                    <a:pt x="366903" y="287782"/>
                  </a:lnTo>
                  <a:lnTo>
                    <a:pt x="385191" y="232918"/>
                  </a:lnTo>
                  <a:lnTo>
                    <a:pt x="389763" y="194818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738371" y="3569207"/>
              <a:ext cx="557530" cy="1016635"/>
            </a:xfrm>
            <a:custGeom>
              <a:avLst/>
              <a:gdLst/>
              <a:ahLst/>
              <a:cxnLst/>
              <a:rect l="l" t="t" r="r" b="b"/>
              <a:pathLst>
                <a:path w="557529" h="1016635">
                  <a:moveTo>
                    <a:pt x="557403" y="6096"/>
                  </a:moveTo>
                  <a:lnTo>
                    <a:pt x="551307" y="0"/>
                  </a:lnTo>
                  <a:lnTo>
                    <a:pt x="533019" y="0"/>
                  </a:lnTo>
                  <a:lnTo>
                    <a:pt x="533019" y="12192"/>
                  </a:lnTo>
                  <a:lnTo>
                    <a:pt x="533019" y="25908"/>
                  </a:lnTo>
                  <a:lnTo>
                    <a:pt x="533019" y="990485"/>
                  </a:lnTo>
                  <a:lnTo>
                    <a:pt x="24384" y="990485"/>
                  </a:lnTo>
                  <a:lnTo>
                    <a:pt x="24384" y="25908"/>
                  </a:lnTo>
                  <a:lnTo>
                    <a:pt x="533019" y="25908"/>
                  </a:lnTo>
                  <a:lnTo>
                    <a:pt x="533019" y="12204"/>
                  </a:lnTo>
                  <a:lnTo>
                    <a:pt x="24384" y="12204"/>
                  </a:lnTo>
                  <a:lnTo>
                    <a:pt x="533019" y="12192"/>
                  </a:lnTo>
                  <a:lnTo>
                    <a:pt x="533019" y="0"/>
                  </a:lnTo>
                  <a:lnTo>
                    <a:pt x="4572" y="0"/>
                  </a:lnTo>
                  <a:lnTo>
                    <a:pt x="0" y="6096"/>
                  </a:lnTo>
                  <a:lnTo>
                    <a:pt x="0" y="1010285"/>
                  </a:lnTo>
                  <a:lnTo>
                    <a:pt x="4572" y="1016381"/>
                  </a:lnTo>
                  <a:lnTo>
                    <a:pt x="551307" y="1016381"/>
                  </a:lnTo>
                  <a:lnTo>
                    <a:pt x="557403" y="1010285"/>
                  </a:lnTo>
                  <a:lnTo>
                    <a:pt x="557403" y="1002665"/>
                  </a:lnTo>
                  <a:lnTo>
                    <a:pt x="557403" y="990473"/>
                  </a:lnTo>
                  <a:lnTo>
                    <a:pt x="557403" y="25908"/>
                  </a:lnTo>
                  <a:lnTo>
                    <a:pt x="557403" y="12192"/>
                  </a:lnTo>
                  <a:lnTo>
                    <a:pt x="557403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3559687" y="3569208"/>
            <a:ext cx="557530" cy="1016635"/>
            <a:chOff x="4347971" y="3569208"/>
            <a:chExt cx="557530" cy="1016635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31791" y="3624072"/>
              <a:ext cx="390143" cy="39014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431792" y="3624071"/>
              <a:ext cx="389890" cy="389890"/>
            </a:xfrm>
            <a:custGeom>
              <a:avLst/>
              <a:gdLst/>
              <a:ahLst/>
              <a:cxnLst/>
              <a:rect l="l" t="t" r="r" b="b"/>
              <a:pathLst>
                <a:path w="389889" h="389889">
                  <a:moveTo>
                    <a:pt x="389763" y="194818"/>
                  </a:moveTo>
                  <a:lnTo>
                    <a:pt x="388239" y="173609"/>
                  </a:lnTo>
                  <a:lnTo>
                    <a:pt x="380619" y="135509"/>
                  </a:lnTo>
                  <a:lnTo>
                    <a:pt x="380619" y="194818"/>
                  </a:lnTo>
                  <a:lnTo>
                    <a:pt x="379095" y="213106"/>
                  </a:lnTo>
                  <a:lnTo>
                    <a:pt x="365379" y="266446"/>
                  </a:lnTo>
                  <a:lnTo>
                    <a:pt x="337947" y="312166"/>
                  </a:lnTo>
                  <a:lnTo>
                    <a:pt x="298450" y="348615"/>
                  </a:lnTo>
                  <a:lnTo>
                    <a:pt x="249682" y="371475"/>
                  </a:lnTo>
                  <a:lnTo>
                    <a:pt x="194818" y="380619"/>
                  </a:lnTo>
                  <a:lnTo>
                    <a:pt x="175133" y="379095"/>
                  </a:lnTo>
                  <a:lnTo>
                    <a:pt x="121793" y="365379"/>
                  </a:lnTo>
                  <a:lnTo>
                    <a:pt x="76073" y="337947"/>
                  </a:lnTo>
                  <a:lnTo>
                    <a:pt x="41148" y="298450"/>
                  </a:lnTo>
                  <a:lnTo>
                    <a:pt x="16764" y="249682"/>
                  </a:lnTo>
                  <a:lnTo>
                    <a:pt x="9144" y="194818"/>
                  </a:lnTo>
                  <a:lnTo>
                    <a:pt x="10668" y="175133"/>
                  </a:lnTo>
                  <a:lnTo>
                    <a:pt x="24384" y="121793"/>
                  </a:lnTo>
                  <a:lnTo>
                    <a:pt x="51816" y="76073"/>
                  </a:lnTo>
                  <a:lnTo>
                    <a:pt x="106553" y="30480"/>
                  </a:lnTo>
                  <a:lnTo>
                    <a:pt x="156845" y="12192"/>
                  </a:lnTo>
                  <a:lnTo>
                    <a:pt x="176657" y="9144"/>
                  </a:lnTo>
                  <a:lnTo>
                    <a:pt x="214630" y="9144"/>
                  </a:lnTo>
                  <a:lnTo>
                    <a:pt x="298450" y="41148"/>
                  </a:lnTo>
                  <a:lnTo>
                    <a:pt x="337947" y="76073"/>
                  </a:lnTo>
                  <a:lnTo>
                    <a:pt x="365379" y="121793"/>
                  </a:lnTo>
                  <a:lnTo>
                    <a:pt x="379095" y="175133"/>
                  </a:lnTo>
                  <a:lnTo>
                    <a:pt x="380619" y="194818"/>
                  </a:lnTo>
                  <a:lnTo>
                    <a:pt x="380619" y="135509"/>
                  </a:lnTo>
                  <a:lnTo>
                    <a:pt x="365379" y="100457"/>
                  </a:lnTo>
                  <a:lnTo>
                    <a:pt x="331851" y="56388"/>
                  </a:lnTo>
                  <a:lnTo>
                    <a:pt x="287782" y="22860"/>
                  </a:lnTo>
                  <a:lnTo>
                    <a:pt x="252730" y="7620"/>
                  </a:lnTo>
                  <a:lnTo>
                    <a:pt x="214630" y="0"/>
                  </a:lnTo>
                  <a:lnTo>
                    <a:pt x="175133" y="0"/>
                  </a:lnTo>
                  <a:lnTo>
                    <a:pt x="118745" y="15240"/>
                  </a:lnTo>
                  <a:lnTo>
                    <a:pt x="85217" y="33528"/>
                  </a:lnTo>
                  <a:lnTo>
                    <a:pt x="44196" y="69977"/>
                  </a:lnTo>
                  <a:lnTo>
                    <a:pt x="22860" y="101981"/>
                  </a:lnTo>
                  <a:lnTo>
                    <a:pt x="7620" y="137033"/>
                  </a:lnTo>
                  <a:lnTo>
                    <a:pt x="0" y="175133"/>
                  </a:lnTo>
                  <a:lnTo>
                    <a:pt x="0" y="214630"/>
                  </a:lnTo>
                  <a:lnTo>
                    <a:pt x="15240" y="271018"/>
                  </a:lnTo>
                  <a:lnTo>
                    <a:pt x="44196" y="318262"/>
                  </a:lnTo>
                  <a:lnTo>
                    <a:pt x="71501" y="345567"/>
                  </a:lnTo>
                  <a:lnTo>
                    <a:pt x="118745" y="374523"/>
                  </a:lnTo>
                  <a:lnTo>
                    <a:pt x="155321" y="385191"/>
                  </a:lnTo>
                  <a:lnTo>
                    <a:pt x="194818" y="389763"/>
                  </a:lnTo>
                  <a:lnTo>
                    <a:pt x="214630" y="388239"/>
                  </a:lnTo>
                  <a:lnTo>
                    <a:pt x="252730" y="380619"/>
                  </a:lnTo>
                  <a:lnTo>
                    <a:pt x="304546" y="356235"/>
                  </a:lnTo>
                  <a:lnTo>
                    <a:pt x="318262" y="344043"/>
                  </a:lnTo>
                  <a:lnTo>
                    <a:pt x="333375" y="331851"/>
                  </a:lnTo>
                  <a:lnTo>
                    <a:pt x="366903" y="287782"/>
                  </a:lnTo>
                  <a:lnTo>
                    <a:pt x="385191" y="232918"/>
                  </a:lnTo>
                  <a:lnTo>
                    <a:pt x="389763" y="194818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347972" y="3569207"/>
              <a:ext cx="557530" cy="1016635"/>
            </a:xfrm>
            <a:custGeom>
              <a:avLst/>
              <a:gdLst/>
              <a:ahLst/>
              <a:cxnLst/>
              <a:rect l="l" t="t" r="r" b="b"/>
              <a:pathLst>
                <a:path w="557529" h="1016635">
                  <a:moveTo>
                    <a:pt x="557403" y="6096"/>
                  </a:moveTo>
                  <a:lnTo>
                    <a:pt x="551307" y="0"/>
                  </a:lnTo>
                  <a:lnTo>
                    <a:pt x="533019" y="0"/>
                  </a:lnTo>
                  <a:lnTo>
                    <a:pt x="533019" y="12192"/>
                  </a:lnTo>
                  <a:lnTo>
                    <a:pt x="533019" y="25908"/>
                  </a:lnTo>
                  <a:lnTo>
                    <a:pt x="533019" y="990485"/>
                  </a:lnTo>
                  <a:lnTo>
                    <a:pt x="24384" y="990485"/>
                  </a:lnTo>
                  <a:lnTo>
                    <a:pt x="24384" y="25908"/>
                  </a:lnTo>
                  <a:lnTo>
                    <a:pt x="533019" y="25908"/>
                  </a:lnTo>
                  <a:lnTo>
                    <a:pt x="533019" y="12204"/>
                  </a:lnTo>
                  <a:lnTo>
                    <a:pt x="24384" y="12204"/>
                  </a:lnTo>
                  <a:lnTo>
                    <a:pt x="533019" y="12192"/>
                  </a:lnTo>
                  <a:lnTo>
                    <a:pt x="533019" y="0"/>
                  </a:lnTo>
                  <a:lnTo>
                    <a:pt x="4572" y="0"/>
                  </a:lnTo>
                  <a:lnTo>
                    <a:pt x="0" y="6096"/>
                  </a:lnTo>
                  <a:lnTo>
                    <a:pt x="0" y="1010285"/>
                  </a:lnTo>
                  <a:lnTo>
                    <a:pt x="4572" y="1016381"/>
                  </a:lnTo>
                  <a:lnTo>
                    <a:pt x="551307" y="1016381"/>
                  </a:lnTo>
                  <a:lnTo>
                    <a:pt x="557403" y="1010285"/>
                  </a:lnTo>
                  <a:lnTo>
                    <a:pt x="557403" y="1002665"/>
                  </a:lnTo>
                  <a:lnTo>
                    <a:pt x="557403" y="990473"/>
                  </a:lnTo>
                  <a:lnTo>
                    <a:pt x="557403" y="25908"/>
                  </a:lnTo>
                  <a:lnTo>
                    <a:pt x="557403" y="12192"/>
                  </a:lnTo>
                  <a:lnTo>
                    <a:pt x="557403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04507" y="4830826"/>
            <a:ext cx="9172893" cy="17435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7075">
              <a:lnSpc>
                <a:spcPct val="100000"/>
              </a:lnSpc>
              <a:spcBef>
                <a:spcPts val="100"/>
              </a:spcBef>
              <a:tabLst>
                <a:tab pos="2637155" algn="l"/>
                <a:tab pos="3223895" algn="l"/>
              </a:tabLst>
            </a:pPr>
            <a:r>
              <a:rPr sz="1800" dirty="0">
                <a:latin typeface="Calibri"/>
                <a:cs typeface="Calibri"/>
              </a:rPr>
              <a:t>1	2	3</a:t>
            </a:r>
          </a:p>
          <a:p>
            <a:pPr>
              <a:lnSpc>
                <a:spcPct val="100000"/>
              </a:lnSpc>
            </a:pPr>
            <a:endParaRPr sz="1800" dirty="0">
              <a:latin typeface="Calibri"/>
              <a:cs typeface="Calibri"/>
            </a:endParaRPr>
          </a:p>
          <a:p>
            <a:pPr marL="12700" marR="5080" algn="just">
              <a:lnSpc>
                <a:spcPct val="90300"/>
              </a:lnSpc>
              <a:spcBef>
                <a:spcPts val="1370"/>
              </a:spcBef>
            </a:pPr>
            <a:r>
              <a:rPr sz="2400" spc="-5" dirty="0">
                <a:latin typeface="Tahoma"/>
                <a:cs typeface="Tahoma"/>
              </a:rPr>
              <a:t>En este </a:t>
            </a:r>
            <a:r>
              <a:rPr sz="2400" spc="-20" dirty="0">
                <a:latin typeface="Tahoma"/>
                <a:cs typeface="Tahoma"/>
              </a:rPr>
              <a:t>caso, </a:t>
            </a:r>
            <a:r>
              <a:rPr sz="2400" spc="-5" dirty="0">
                <a:latin typeface="Tahoma"/>
                <a:cs typeface="Tahoma"/>
              </a:rPr>
              <a:t>no </a:t>
            </a:r>
            <a:r>
              <a:rPr sz="2400" spc="-10" dirty="0">
                <a:latin typeface="Tahoma"/>
                <a:cs typeface="Tahoma"/>
              </a:rPr>
              <a:t>podemos </a:t>
            </a:r>
            <a:r>
              <a:rPr sz="2400" spc="-20" dirty="0">
                <a:latin typeface="Tahoma"/>
                <a:cs typeface="Tahoma"/>
              </a:rPr>
              <a:t>esperar </a:t>
            </a:r>
            <a:r>
              <a:rPr sz="2400" dirty="0">
                <a:latin typeface="Tahoma"/>
                <a:cs typeface="Tahoma"/>
              </a:rPr>
              <a:t>a que </a:t>
            </a:r>
            <a:r>
              <a:rPr sz="2400" spc="-5" dirty="0">
                <a:latin typeface="Tahoma"/>
                <a:cs typeface="Tahoma"/>
              </a:rPr>
              <a:t>se </a:t>
            </a:r>
            <a:r>
              <a:rPr sz="2400" spc="-10" dirty="0">
                <a:latin typeface="Tahoma"/>
                <a:cs typeface="Tahoma"/>
              </a:rPr>
              <a:t>ejecute </a:t>
            </a:r>
            <a:r>
              <a:rPr sz="2400" spc="-5" dirty="0">
                <a:latin typeface="Tahoma"/>
                <a:cs typeface="Tahoma"/>
              </a:rPr>
              <a:t>el </a:t>
            </a:r>
            <a:r>
              <a:rPr sz="2400" dirty="0">
                <a:latin typeface="Tahoma"/>
                <a:cs typeface="Tahoma"/>
              </a:rPr>
              <a:t> </a:t>
            </a:r>
            <a:r>
              <a:rPr sz="2400" spc="-20" dirty="0">
                <a:latin typeface="Tahoma"/>
                <a:cs typeface="Tahoma"/>
              </a:rPr>
              <a:t>evento Paint </a:t>
            </a:r>
            <a:r>
              <a:rPr sz="2400" dirty="0">
                <a:latin typeface="Tahoma"/>
                <a:cs typeface="Tahoma"/>
              </a:rPr>
              <a:t>o </a:t>
            </a:r>
            <a:r>
              <a:rPr sz="2400" spc="-10" dirty="0">
                <a:latin typeface="Tahoma"/>
                <a:cs typeface="Tahoma"/>
              </a:rPr>
              <a:t>tendríamos </a:t>
            </a:r>
            <a:r>
              <a:rPr sz="2400" dirty="0">
                <a:latin typeface="Tahoma"/>
                <a:cs typeface="Tahoma"/>
              </a:rPr>
              <a:t>una animación que </a:t>
            </a:r>
            <a:r>
              <a:rPr sz="2400" spc="-10" dirty="0">
                <a:latin typeface="Tahoma"/>
                <a:cs typeface="Tahoma"/>
              </a:rPr>
              <a:t>solo </a:t>
            </a:r>
            <a:r>
              <a:rPr sz="2400" spc="-20" dirty="0">
                <a:latin typeface="Tahoma"/>
                <a:cs typeface="Tahoma"/>
              </a:rPr>
              <a:t>se </a:t>
            </a:r>
            <a:r>
              <a:rPr sz="2400" spc="-15" dirty="0">
                <a:latin typeface="Tahoma"/>
                <a:cs typeface="Tahoma"/>
              </a:rPr>
              <a:t> </a:t>
            </a:r>
            <a:r>
              <a:rPr sz="2400" spc="-10" dirty="0">
                <a:latin typeface="Tahoma"/>
                <a:cs typeface="Tahoma"/>
              </a:rPr>
              <a:t>mueve </a:t>
            </a:r>
            <a:r>
              <a:rPr sz="2400" spc="-5" dirty="0">
                <a:latin typeface="Tahoma"/>
                <a:cs typeface="Tahoma"/>
              </a:rPr>
              <a:t>cuando </a:t>
            </a:r>
            <a:r>
              <a:rPr sz="2400" spc="-10" dirty="0">
                <a:latin typeface="Tahoma"/>
                <a:cs typeface="Tahoma"/>
              </a:rPr>
              <a:t>el </a:t>
            </a:r>
            <a:r>
              <a:rPr sz="2400" dirty="0">
                <a:latin typeface="Tahoma"/>
                <a:cs typeface="Tahoma"/>
              </a:rPr>
              <a:t>usuario </a:t>
            </a:r>
            <a:r>
              <a:rPr sz="2400" spc="-5" dirty="0">
                <a:latin typeface="Tahoma"/>
                <a:cs typeface="Tahoma"/>
              </a:rPr>
              <a:t>t</a:t>
            </a:r>
            <a:r>
              <a:rPr lang="es-PE" sz="2400" spc="-5" dirty="0">
                <a:latin typeface="Tahoma"/>
                <a:cs typeface="Tahoma"/>
              </a:rPr>
              <a:t>oca</a:t>
            </a:r>
            <a:r>
              <a:rPr sz="2400" spc="-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la </a:t>
            </a:r>
            <a:r>
              <a:rPr sz="2400" spc="-15" dirty="0">
                <a:latin typeface="Tahoma"/>
                <a:cs typeface="Tahoma"/>
              </a:rPr>
              <a:t>ventana, </a:t>
            </a:r>
            <a:r>
              <a:rPr sz="2400" spc="-5" dirty="0">
                <a:latin typeface="Tahoma"/>
                <a:cs typeface="Tahoma"/>
              </a:rPr>
              <a:t>pasa </a:t>
            </a:r>
            <a:r>
              <a:rPr sz="2400" spc="-10" dirty="0">
                <a:latin typeface="Tahoma"/>
                <a:cs typeface="Tahoma"/>
              </a:rPr>
              <a:t>el </a:t>
            </a:r>
            <a:r>
              <a:rPr sz="2400" spc="-15" dirty="0">
                <a:latin typeface="Tahoma"/>
                <a:cs typeface="Tahoma"/>
              </a:rPr>
              <a:t>mouse </a:t>
            </a:r>
            <a:r>
              <a:rPr sz="2400" spc="-73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por</a:t>
            </a:r>
            <a:r>
              <a:rPr sz="2400" spc="-2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arriba,</a:t>
            </a:r>
            <a:r>
              <a:rPr sz="2400" spc="-4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etc.</a:t>
            </a:r>
            <a:endParaRPr sz="2400" dirty="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193791" y="3951732"/>
            <a:ext cx="772795" cy="251460"/>
            <a:chOff x="5193791" y="3951732"/>
            <a:chExt cx="772795" cy="251460"/>
          </a:xfrm>
        </p:grpSpPr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93791" y="3951732"/>
              <a:ext cx="772667" cy="25146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41364" y="4077462"/>
              <a:ext cx="120396" cy="12572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193792" y="4015739"/>
              <a:ext cx="657225" cy="123825"/>
            </a:xfrm>
            <a:custGeom>
              <a:avLst/>
              <a:gdLst/>
              <a:ahLst/>
              <a:cxnLst/>
              <a:rect l="l" t="t" r="r" b="b"/>
              <a:pathLst>
                <a:path w="657225" h="123825">
                  <a:moveTo>
                    <a:pt x="656717" y="114300"/>
                  </a:moveTo>
                  <a:lnTo>
                    <a:pt x="9144" y="114300"/>
                  </a:lnTo>
                  <a:lnTo>
                    <a:pt x="9144" y="9144"/>
                  </a:lnTo>
                  <a:lnTo>
                    <a:pt x="4572" y="9144"/>
                  </a:lnTo>
                  <a:lnTo>
                    <a:pt x="9144" y="4572"/>
                  </a:lnTo>
                  <a:lnTo>
                    <a:pt x="647573" y="4572"/>
                  </a:lnTo>
                  <a:lnTo>
                    <a:pt x="647573" y="0"/>
                  </a:lnTo>
                  <a:lnTo>
                    <a:pt x="0" y="0"/>
                  </a:lnTo>
                  <a:lnTo>
                    <a:pt x="0" y="123444"/>
                  </a:lnTo>
                  <a:lnTo>
                    <a:pt x="647573" y="123444"/>
                  </a:lnTo>
                  <a:lnTo>
                    <a:pt x="647573" y="119380"/>
                  </a:lnTo>
                  <a:lnTo>
                    <a:pt x="649986" y="119380"/>
                  </a:lnTo>
                  <a:lnTo>
                    <a:pt x="649986" y="123190"/>
                  </a:lnTo>
                  <a:lnTo>
                    <a:pt x="656717" y="123190"/>
                  </a:lnTo>
                  <a:lnTo>
                    <a:pt x="656717" y="119380"/>
                  </a:lnTo>
                  <a:lnTo>
                    <a:pt x="656717" y="114300"/>
                  </a:lnTo>
                  <a:close/>
                </a:path>
              </a:pathLst>
            </a:custGeom>
            <a:solidFill>
              <a:srgbClr val="BD4A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50508" y="3962400"/>
              <a:ext cx="115824" cy="11887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198364" y="3951731"/>
              <a:ext cx="654050" cy="73660"/>
            </a:xfrm>
            <a:custGeom>
              <a:avLst/>
              <a:gdLst/>
              <a:ahLst/>
              <a:cxnLst/>
              <a:rect l="l" t="t" r="r" b="b"/>
              <a:pathLst>
                <a:path w="654050" h="73660">
                  <a:moveTo>
                    <a:pt x="653669" y="10668"/>
                  </a:moveTo>
                  <a:lnTo>
                    <a:pt x="643001" y="0"/>
                  </a:lnTo>
                  <a:lnTo>
                    <a:pt x="643001" y="68580"/>
                  </a:lnTo>
                  <a:lnTo>
                    <a:pt x="4572" y="68580"/>
                  </a:lnTo>
                  <a:lnTo>
                    <a:pt x="0" y="73152"/>
                  </a:lnTo>
                  <a:lnTo>
                    <a:pt x="4572" y="73152"/>
                  </a:lnTo>
                  <a:lnTo>
                    <a:pt x="652145" y="73152"/>
                  </a:lnTo>
                  <a:lnTo>
                    <a:pt x="652145" y="64008"/>
                  </a:lnTo>
                  <a:lnTo>
                    <a:pt x="652145" y="22860"/>
                  </a:lnTo>
                  <a:lnTo>
                    <a:pt x="652145" y="10668"/>
                  </a:lnTo>
                  <a:lnTo>
                    <a:pt x="653669" y="10668"/>
                  </a:lnTo>
                  <a:close/>
                </a:path>
              </a:pathLst>
            </a:custGeom>
            <a:solidFill>
              <a:srgbClr val="BD4A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2733" y="563625"/>
            <a:ext cx="542353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Animaciones</a:t>
            </a:r>
            <a:r>
              <a:rPr spc="-65" dirty="0"/>
              <a:t> </a:t>
            </a:r>
            <a:r>
              <a:rPr spc="-5" dirty="0"/>
              <a:t>con</a:t>
            </a:r>
            <a:r>
              <a:rPr spc="-180" dirty="0"/>
              <a:t> </a:t>
            </a:r>
            <a:r>
              <a:rPr spc="-5" dirty="0"/>
              <a:t>Timer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200" y="1981200"/>
            <a:ext cx="9296400" cy="4530727"/>
          </a:xfrm>
          <a:prstGeom prst="rect">
            <a:avLst/>
          </a:prstGeom>
        </p:spPr>
        <p:txBody>
          <a:bodyPr vert="horz" wrap="square" lIns="0" tIns="133985" rIns="0" bIns="0" rtlCol="0">
            <a:spAutoFit/>
          </a:bodyPr>
          <a:lstStyle/>
          <a:p>
            <a:pPr marL="354965" marR="738505" indent="-342900" algn="just">
              <a:lnSpc>
                <a:spcPct val="71400"/>
              </a:lnSpc>
              <a:spcBef>
                <a:spcPts val="1055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spc="-55" dirty="0">
                <a:solidFill>
                  <a:srgbClr val="001F5F"/>
                </a:solidFill>
                <a:latin typeface="Calibri"/>
                <a:cs typeface="Calibri"/>
              </a:rPr>
              <a:t>Para </a:t>
            </a:r>
            <a:r>
              <a:rPr sz="2800" b="1" spc="-25" dirty="0" err="1">
                <a:solidFill>
                  <a:srgbClr val="FF0000"/>
                </a:solidFill>
                <a:latin typeface="Calibri"/>
                <a:cs typeface="Calibri"/>
              </a:rPr>
              <a:t>realizar</a:t>
            </a:r>
            <a:r>
              <a:rPr sz="2800" b="1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el </a:t>
            </a:r>
            <a:r>
              <a:rPr sz="2800" b="1" spc="-25" dirty="0" err="1">
                <a:solidFill>
                  <a:srgbClr val="FF0000"/>
                </a:solidFill>
                <a:latin typeface="Calibri"/>
                <a:cs typeface="Calibri"/>
              </a:rPr>
              <a:t>proceso</a:t>
            </a:r>
            <a:r>
              <a:rPr sz="2800" b="1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de </a:t>
            </a:r>
            <a:r>
              <a:rPr sz="2800" b="1" spc="-20" dirty="0" err="1">
                <a:solidFill>
                  <a:srgbClr val="FF0000"/>
                </a:solidFill>
                <a:latin typeface="Calibri"/>
                <a:cs typeface="Calibri"/>
              </a:rPr>
              <a:t>dibujo</a:t>
            </a:r>
            <a:r>
              <a:rPr sz="2800" b="1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30" dirty="0" err="1">
                <a:solidFill>
                  <a:srgbClr val="FF0000"/>
                </a:solidFill>
                <a:latin typeface="Calibri"/>
                <a:cs typeface="Calibri"/>
              </a:rPr>
              <a:t>constantemente</a:t>
            </a:r>
            <a:r>
              <a:rPr sz="2800" spc="-30" dirty="0">
                <a:solidFill>
                  <a:srgbClr val="001F5F"/>
                </a:solidFill>
                <a:latin typeface="Calibri"/>
                <a:cs typeface="Calibri"/>
              </a:rPr>
              <a:t>, </a:t>
            </a:r>
            <a:r>
              <a:rPr sz="2800" spc="-6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0" dirty="0" err="1">
                <a:solidFill>
                  <a:srgbClr val="001F5F"/>
                </a:solidFill>
                <a:latin typeface="Calibri"/>
                <a:cs typeface="Calibri"/>
              </a:rPr>
              <a:t>debemos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5" dirty="0" err="1">
                <a:solidFill>
                  <a:srgbClr val="001F5F"/>
                </a:solidFill>
                <a:latin typeface="Calibri"/>
                <a:cs typeface="Calibri"/>
              </a:rPr>
              <a:t>utilizar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un</a:t>
            </a:r>
            <a:r>
              <a:rPr sz="2800" spc="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90" dirty="0">
                <a:solidFill>
                  <a:srgbClr val="001F5F"/>
                </a:solidFill>
                <a:latin typeface="Calibri"/>
                <a:cs typeface="Calibri"/>
              </a:rPr>
              <a:t>Timer.</a:t>
            </a:r>
            <a:endParaRPr lang="es-PE" sz="2800" spc="-90" dirty="0">
              <a:solidFill>
                <a:srgbClr val="001F5F"/>
              </a:solidFill>
              <a:latin typeface="Calibri"/>
              <a:cs typeface="Calibri"/>
            </a:endParaRPr>
          </a:p>
          <a:p>
            <a:pPr marL="354965" marR="738505" indent="-342900" algn="just">
              <a:lnSpc>
                <a:spcPct val="71400"/>
              </a:lnSpc>
              <a:spcBef>
                <a:spcPts val="1055"/>
              </a:spcBef>
              <a:buFont typeface="Wingdings"/>
              <a:buChar char=""/>
              <a:tabLst>
                <a:tab pos="355600" algn="l"/>
              </a:tabLst>
            </a:pPr>
            <a:endParaRPr sz="2800" dirty="0">
              <a:latin typeface="Calibri"/>
              <a:cs typeface="Calibri"/>
            </a:endParaRPr>
          </a:p>
          <a:p>
            <a:pPr marL="354965" marR="532130" indent="-342900" algn="just">
              <a:lnSpc>
                <a:spcPct val="71400"/>
              </a:lnSpc>
              <a:spcBef>
                <a:spcPts val="605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En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el </a:t>
            </a:r>
            <a:r>
              <a:rPr sz="2800" spc="-40" dirty="0">
                <a:solidFill>
                  <a:srgbClr val="001F5F"/>
                </a:solidFill>
                <a:latin typeface="Calibri"/>
                <a:cs typeface="Calibri"/>
              </a:rPr>
              <a:t>evento 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Tick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del timer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debemos crear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un 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nuevo </a:t>
            </a:r>
            <a:r>
              <a:rPr sz="2800" spc="-6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001F5F"/>
                </a:solidFill>
                <a:latin typeface="Calibri"/>
                <a:cs typeface="Calibri"/>
              </a:rPr>
              <a:t>Canvas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(o 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Graphics)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que 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corresponda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al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área dónde </a:t>
            </a:r>
            <a:r>
              <a:rPr sz="2800" spc="-6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queremos</a:t>
            </a:r>
            <a:r>
              <a:rPr sz="2800" spc="7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95" dirty="0" err="1">
                <a:solidFill>
                  <a:srgbClr val="001F5F"/>
                </a:solidFill>
                <a:latin typeface="Calibri"/>
                <a:cs typeface="Calibri"/>
              </a:rPr>
              <a:t>pintar</a:t>
            </a:r>
            <a:r>
              <a:rPr sz="2800" spc="-95" dirty="0">
                <a:solidFill>
                  <a:srgbClr val="001F5F"/>
                </a:solidFill>
                <a:latin typeface="Calibri"/>
                <a:cs typeface="Calibri"/>
              </a:rPr>
              <a:t>.</a:t>
            </a:r>
            <a:endParaRPr lang="es-PE" sz="2800" spc="-95" dirty="0">
              <a:solidFill>
                <a:srgbClr val="001F5F"/>
              </a:solidFill>
              <a:latin typeface="Calibri"/>
              <a:cs typeface="Calibri"/>
            </a:endParaRPr>
          </a:p>
          <a:p>
            <a:pPr marL="354965" marR="532130" indent="-342900" algn="just">
              <a:lnSpc>
                <a:spcPct val="71400"/>
              </a:lnSpc>
              <a:spcBef>
                <a:spcPts val="605"/>
              </a:spcBef>
              <a:buFont typeface="Wingdings"/>
              <a:buChar char=""/>
              <a:tabLst>
                <a:tab pos="355600" algn="l"/>
              </a:tabLst>
            </a:pPr>
            <a:endParaRPr sz="2800" dirty="0">
              <a:latin typeface="Calibri"/>
              <a:cs typeface="Calibri"/>
            </a:endParaRPr>
          </a:p>
          <a:p>
            <a:pPr marL="354965" marR="5080" indent="-342900">
              <a:lnSpc>
                <a:spcPct val="71400"/>
              </a:lnSpc>
              <a:spcBef>
                <a:spcPts val="600"/>
              </a:spcBef>
              <a:buFont typeface="Wingdings"/>
              <a:buChar char=""/>
              <a:tabLst>
                <a:tab pos="355600" algn="l"/>
                <a:tab pos="2816860" algn="l"/>
              </a:tabLst>
            </a:pPr>
            <a:r>
              <a:rPr sz="2800" spc="-45" dirty="0">
                <a:solidFill>
                  <a:srgbClr val="001F5F"/>
                </a:solidFill>
                <a:latin typeface="Calibri"/>
                <a:cs typeface="Calibri"/>
              </a:rPr>
              <a:t>Por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lo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general,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el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 área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40" dirty="0">
                <a:solidFill>
                  <a:srgbClr val="001F5F"/>
                </a:solidFill>
                <a:latin typeface="Calibri"/>
                <a:cs typeface="Calibri"/>
              </a:rPr>
              <a:t>será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la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del</a:t>
            </a:r>
            <a:r>
              <a:rPr sz="2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formulario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001F5F"/>
                </a:solidFill>
                <a:latin typeface="Calibri"/>
                <a:cs typeface="Calibri"/>
              </a:rPr>
              <a:t>pero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puede </a:t>
            </a:r>
            <a:r>
              <a:rPr sz="2800" spc="-6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ser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0" dirty="0" err="1">
                <a:solidFill>
                  <a:srgbClr val="001F5F"/>
                </a:solidFill>
                <a:latin typeface="Calibri"/>
                <a:cs typeface="Calibri"/>
              </a:rPr>
              <a:t>cualquier</a:t>
            </a:r>
            <a:r>
              <a:rPr lang="es-PE" sz="280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5" dirty="0" err="1">
                <a:solidFill>
                  <a:srgbClr val="001F5F"/>
                </a:solidFill>
                <a:latin typeface="Calibri"/>
                <a:cs typeface="Calibri"/>
              </a:rPr>
              <a:t>otro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001F5F"/>
                </a:solidFill>
                <a:latin typeface="Calibri"/>
                <a:cs typeface="Calibri"/>
              </a:rPr>
              <a:t>control.</a:t>
            </a:r>
            <a:endParaRPr lang="es-PE" sz="2800" spc="-30" dirty="0">
              <a:solidFill>
                <a:srgbClr val="001F5F"/>
              </a:solidFill>
              <a:latin typeface="Calibri"/>
              <a:cs typeface="Calibri"/>
            </a:endParaRPr>
          </a:p>
          <a:p>
            <a:pPr marL="354965" marR="5080" indent="-342900">
              <a:lnSpc>
                <a:spcPct val="71400"/>
              </a:lnSpc>
              <a:spcBef>
                <a:spcPts val="600"/>
              </a:spcBef>
              <a:buFont typeface="Wingdings"/>
              <a:buChar char=""/>
              <a:tabLst>
                <a:tab pos="355600" algn="l"/>
                <a:tab pos="2816860" algn="l"/>
              </a:tabLst>
            </a:pPr>
            <a:endParaRPr sz="2800" dirty="0">
              <a:latin typeface="Calibri"/>
              <a:cs typeface="Calibri"/>
            </a:endParaRPr>
          </a:p>
          <a:p>
            <a:pPr marL="354965" marR="602615" indent="-342900">
              <a:lnSpc>
                <a:spcPct val="100000"/>
              </a:lnSpc>
              <a:spcBef>
                <a:spcPts val="160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Dibujar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lo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que</a:t>
            </a:r>
            <a:r>
              <a:rPr sz="28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queramos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sobre</a:t>
            </a:r>
            <a:r>
              <a:rPr sz="2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el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45" dirty="0">
                <a:solidFill>
                  <a:srgbClr val="001F5F"/>
                </a:solidFill>
                <a:latin typeface="Calibri"/>
                <a:cs typeface="Calibri"/>
              </a:rPr>
              <a:t>canvas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 y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liberar</a:t>
            </a:r>
            <a:r>
              <a:rPr sz="2800" spc="-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el </a:t>
            </a:r>
            <a:r>
              <a:rPr sz="2800" spc="-6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objeto.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58399" cy="77723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85617" y="2354656"/>
            <a:ext cx="448627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15" dirty="0">
                <a:solidFill>
                  <a:srgbClr val="FF0000"/>
                </a:solidFill>
              </a:rPr>
              <a:t>Animaciones</a:t>
            </a:r>
            <a:endParaRPr sz="6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2733" y="563625"/>
            <a:ext cx="542353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Animaciones</a:t>
            </a:r>
            <a:r>
              <a:rPr spc="-65" dirty="0"/>
              <a:t> </a:t>
            </a:r>
            <a:r>
              <a:rPr spc="-5" dirty="0"/>
              <a:t>con</a:t>
            </a:r>
            <a:r>
              <a:rPr spc="-180" dirty="0"/>
              <a:t> </a:t>
            </a:r>
            <a:r>
              <a:rPr spc="-5" dirty="0"/>
              <a:t>Timer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2000" y="2362200"/>
            <a:ext cx="8494395" cy="3941977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800" spc="-15" dirty="0">
                <a:solidFill>
                  <a:srgbClr val="001F5F"/>
                </a:solidFill>
                <a:latin typeface="Consolas"/>
                <a:cs typeface="Consolas"/>
              </a:rPr>
              <a:t>System::Void</a:t>
            </a:r>
            <a:r>
              <a:rPr sz="1800" spc="1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001F5F"/>
                </a:solidFill>
                <a:latin typeface="Consolas"/>
                <a:cs typeface="Consolas"/>
              </a:rPr>
              <a:t>timer1_Tick(System::Object^sender,</a:t>
            </a:r>
            <a:r>
              <a:rPr sz="1800" spc="1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001F5F"/>
                </a:solidFill>
                <a:latin typeface="Consolas"/>
                <a:cs typeface="Consolas"/>
              </a:rPr>
              <a:t>System::EventArgs^e)</a:t>
            </a:r>
            <a:endParaRPr sz="18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dirty="0">
                <a:solidFill>
                  <a:srgbClr val="001F5F"/>
                </a:solidFill>
                <a:latin typeface="Consolas"/>
                <a:cs typeface="Consolas"/>
              </a:rPr>
              <a:t>{</a:t>
            </a:r>
            <a:endParaRPr sz="1800" dirty="0">
              <a:latin typeface="Consolas"/>
              <a:cs typeface="Consolas"/>
            </a:endParaRPr>
          </a:p>
          <a:p>
            <a:pPr marL="287020">
              <a:lnSpc>
                <a:spcPct val="100000"/>
              </a:lnSpc>
              <a:spcBef>
                <a:spcPts val="600"/>
              </a:spcBef>
            </a:pPr>
            <a:r>
              <a:rPr sz="1800" spc="-10" dirty="0">
                <a:solidFill>
                  <a:srgbClr val="00AF50"/>
                </a:solidFill>
                <a:latin typeface="Consolas"/>
                <a:cs typeface="Consolas"/>
              </a:rPr>
              <a:t>//Se</a:t>
            </a:r>
            <a:r>
              <a:rPr sz="1800" spc="-2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00AF50"/>
                </a:solidFill>
                <a:latin typeface="Consolas"/>
                <a:cs typeface="Consolas"/>
              </a:rPr>
              <a:t>obtiene</a:t>
            </a:r>
            <a:r>
              <a:rPr sz="1800" spc="-25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00AF50"/>
                </a:solidFill>
                <a:latin typeface="Consolas"/>
                <a:cs typeface="Consolas"/>
              </a:rPr>
              <a:t>el</a:t>
            </a:r>
            <a:r>
              <a:rPr sz="1800" spc="-4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00AF50"/>
                </a:solidFill>
                <a:latin typeface="Consolas"/>
                <a:cs typeface="Consolas"/>
              </a:rPr>
              <a:t>lienzo(canvas)</a:t>
            </a:r>
            <a:r>
              <a:rPr sz="1800" spc="-45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onsolas"/>
                <a:cs typeface="Consolas"/>
              </a:rPr>
              <a:t>sobre el</a:t>
            </a:r>
            <a:r>
              <a:rPr sz="1800" spc="-15" dirty="0">
                <a:solidFill>
                  <a:srgbClr val="00AF50"/>
                </a:solidFill>
                <a:latin typeface="Consolas"/>
                <a:cs typeface="Consolas"/>
              </a:rPr>
              <a:t> cual</a:t>
            </a:r>
            <a:r>
              <a:rPr sz="1800" spc="-25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onsolas"/>
                <a:cs typeface="Consolas"/>
              </a:rPr>
              <a:t>se</a:t>
            </a:r>
            <a:r>
              <a:rPr sz="1800" spc="-3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onsolas"/>
                <a:cs typeface="Consolas"/>
              </a:rPr>
              <a:t>va</a:t>
            </a:r>
            <a:r>
              <a:rPr sz="1800" spc="-15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00AF50"/>
                </a:solidFill>
                <a:latin typeface="Consolas"/>
                <a:cs typeface="Consolas"/>
              </a:rPr>
              <a:t>a</a:t>
            </a:r>
            <a:r>
              <a:rPr sz="1800" spc="1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00AF50"/>
                </a:solidFill>
                <a:latin typeface="Consolas"/>
                <a:cs typeface="Consolas"/>
              </a:rPr>
              <a:t>graficar.</a:t>
            </a:r>
            <a:endParaRPr sz="1800" dirty="0">
              <a:latin typeface="Consolas"/>
              <a:cs typeface="Consolas"/>
            </a:endParaRPr>
          </a:p>
          <a:p>
            <a:pPr marL="287020">
              <a:lnSpc>
                <a:spcPct val="100000"/>
              </a:lnSpc>
              <a:spcBef>
                <a:spcPts val="434"/>
              </a:spcBef>
              <a:tabLst>
                <a:tab pos="5267960" algn="l"/>
              </a:tabLst>
            </a:pPr>
            <a:r>
              <a:rPr sz="1800" spc="-10" dirty="0">
                <a:solidFill>
                  <a:srgbClr val="00AF50"/>
                </a:solidFill>
                <a:latin typeface="Consolas"/>
                <a:cs typeface="Consolas"/>
              </a:rPr>
              <a:t>//En este</a:t>
            </a:r>
            <a:r>
              <a:rPr sz="1800" spc="-5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00AF50"/>
                </a:solidFill>
                <a:latin typeface="Consolas"/>
                <a:cs typeface="Consolas"/>
              </a:rPr>
              <a:t>caso</a:t>
            </a:r>
            <a:r>
              <a:rPr sz="1800" spc="-5" dirty="0">
                <a:solidFill>
                  <a:srgbClr val="00AF50"/>
                </a:solidFill>
                <a:latin typeface="Consolas"/>
                <a:cs typeface="Consolas"/>
              </a:rPr>
              <a:t> es </a:t>
            </a:r>
            <a:r>
              <a:rPr sz="1800" spc="-10" dirty="0">
                <a:solidFill>
                  <a:srgbClr val="00AF50"/>
                </a:solidFill>
                <a:latin typeface="Consolas"/>
                <a:cs typeface="Consolas"/>
              </a:rPr>
              <a:t>sobre</a:t>
            </a:r>
            <a:r>
              <a:rPr sz="1800" spc="-3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onsolas"/>
                <a:cs typeface="Consolas"/>
              </a:rPr>
              <a:t>el</a:t>
            </a:r>
            <a:r>
              <a:rPr sz="180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00AF50"/>
                </a:solidFill>
                <a:latin typeface="Consolas"/>
                <a:cs typeface="Consolas"/>
              </a:rPr>
              <a:t>formulario.	</a:t>
            </a:r>
            <a:endParaRPr lang="es-PE" sz="1800" spc="-15" dirty="0">
              <a:solidFill>
                <a:srgbClr val="00AF50"/>
              </a:solidFill>
              <a:latin typeface="Consolas"/>
              <a:cs typeface="Consolas"/>
            </a:endParaRPr>
          </a:p>
          <a:p>
            <a:pPr marL="287020">
              <a:lnSpc>
                <a:spcPct val="100000"/>
              </a:lnSpc>
              <a:spcBef>
                <a:spcPts val="434"/>
              </a:spcBef>
              <a:tabLst>
                <a:tab pos="5267960" algn="l"/>
              </a:tabLst>
            </a:pPr>
            <a:r>
              <a:rPr sz="1800" spc="-10" dirty="0">
                <a:solidFill>
                  <a:srgbClr val="001F5F"/>
                </a:solidFill>
                <a:latin typeface="Consolas"/>
                <a:cs typeface="Consolas"/>
              </a:rPr>
              <a:t>Graphics^</a:t>
            </a:r>
            <a:r>
              <a:rPr lang="es-PE" dirty="0">
                <a:latin typeface="Consolas"/>
                <a:cs typeface="Consolas"/>
              </a:rPr>
              <a:t> </a:t>
            </a:r>
            <a:r>
              <a:rPr sz="1800" b="1" spc="-15" dirty="0">
                <a:solidFill>
                  <a:srgbClr val="001F5F"/>
                </a:solidFill>
                <a:latin typeface="Consolas"/>
                <a:cs typeface="Consolas"/>
              </a:rPr>
              <a:t>canvas</a:t>
            </a:r>
            <a:r>
              <a:rPr sz="1800" b="1" spc="-45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001F5F"/>
                </a:solidFill>
                <a:latin typeface="Consolas"/>
                <a:cs typeface="Consolas"/>
              </a:rPr>
              <a:t>=</a:t>
            </a:r>
            <a:r>
              <a:rPr sz="1800" spc="10" dirty="0">
                <a:solidFill>
                  <a:srgbClr val="001F5F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0000FF"/>
                </a:solidFill>
                <a:latin typeface="Consolas"/>
                <a:cs typeface="Consolas"/>
              </a:rPr>
              <a:t>this</a:t>
            </a:r>
            <a:r>
              <a:rPr sz="1800" spc="-15" dirty="0">
                <a:solidFill>
                  <a:srgbClr val="001F5F"/>
                </a:solidFill>
                <a:latin typeface="Consolas"/>
                <a:cs typeface="Consolas"/>
              </a:rPr>
              <a:t>-&gt;CreateGraphics();</a:t>
            </a:r>
            <a:endParaRPr sz="18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800" dirty="0">
              <a:latin typeface="Consolas"/>
              <a:cs typeface="Consolas"/>
            </a:endParaRPr>
          </a:p>
          <a:p>
            <a:pPr marL="287020">
              <a:lnSpc>
                <a:spcPct val="100000"/>
              </a:lnSpc>
              <a:spcBef>
                <a:spcPts val="1590"/>
              </a:spcBef>
            </a:pPr>
            <a:r>
              <a:rPr sz="1800" spc="-5" dirty="0">
                <a:solidFill>
                  <a:srgbClr val="00AF50"/>
                </a:solidFill>
                <a:latin typeface="Consolas"/>
                <a:cs typeface="Consolas"/>
              </a:rPr>
              <a:t>//</a:t>
            </a:r>
            <a:r>
              <a:rPr sz="1800" spc="-25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00AF50"/>
                </a:solidFill>
                <a:latin typeface="Consolas"/>
                <a:cs typeface="Consolas"/>
              </a:rPr>
              <a:t>C</a:t>
            </a:r>
            <a:r>
              <a:rPr lang="es-PE" spc="-10" dirty="0" err="1">
                <a:solidFill>
                  <a:srgbClr val="00AF50"/>
                </a:solidFill>
                <a:latin typeface="Consolas"/>
                <a:cs typeface="Consolas"/>
              </a:rPr>
              <a:t>ó</a:t>
            </a:r>
            <a:r>
              <a:rPr sz="1800" spc="-10" dirty="0" err="1">
                <a:solidFill>
                  <a:srgbClr val="00AF50"/>
                </a:solidFill>
                <a:latin typeface="Consolas"/>
                <a:cs typeface="Consolas"/>
              </a:rPr>
              <a:t>digo</a:t>
            </a:r>
            <a:r>
              <a:rPr sz="1800" spc="-25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00AF50"/>
                </a:solidFill>
                <a:latin typeface="Consolas"/>
                <a:cs typeface="Consolas"/>
              </a:rPr>
              <a:t>para</a:t>
            </a:r>
            <a:r>
              <a:rPr sz="1800" spc="-25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00AF50"/>
                </a:solidFill>
                <a:latin typeface="Consolas"/>
                <a:cs typeface="Consolas"/>
              </a:rPr>
              <a:t>graficar</a:t>
            </a:r>
            <a:r>
              <a:rPr sz="1800" spc="-45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00AF50"/>
                </a:solidFill>
                <a:latin typeface="Consolas"/>
                <a:cs typeface="Consolas"/>
              </a:rPr>
              <a:t>sobre</a:t>
            </a:r>
            <a:r>
              <a:rPr sz="1800" spc="-35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onsolas"/>
                <a:cs typeface="Consolas"/>
              </a:rPr>
              <a:t>el</a:t>
            </a:r>
            <a:r>
              <a:rPr sz="1800" spc="-8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00AF50"/>
                </a:solidFill>
                <a:latin typeface="Consolas"/>
                <a:cs typeface="Consolas"/>
              </a:rPr>
              <a:t>lienzo</a:t>
            </a:r>
            <a:endParaRPr sz="18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 dirty="0">
              <a:latin typeface="Consolas"/>
              <a:cs typeface="Consolas"/>
            </a:endParaRPr>
          </a:p>
          <a:p>
            <a:pPr marL="287020" marR="3716654">
              <a:lnSpc>
                <a:spcPct val="131100"/>
              </a:lnSpc>
              <a:tabLst>
                <a:tab pos="4019550" algn="l"/>
              </a:tabLst>
            </a:pPr>
            <a:r>
              <a:rPr sz="1800" spc="-10" dirty="0">
                <a:solidFill>
                  <a:srgbClr val="00AF50"/>
                </a:solidFill>
                <a:latin typeface="Consolas"/>
                <a:cs typeface="Consolas"/>
              </a:rPr>
              <a:t>/</a:t>
            </a:r>
            <a:r>
              <a:rPr sz="1800" dirty="0">
                <a:solidFill>
                  <a:srgbClr val="00AF50"/>
                </a:solidFill>
                <a:latin typeface="Consolas"/>
                <a:cs typeface="Consolas"/>
              </a:rPr>
              <a:t>/</a:t>
            </a:r>
            <a:r>
              <a:rPr sz="1800" spc="-15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00AF50"/>
                </a:solidFill>
                <a:latin typeface="Consolas"/>
                <a:cs typeface="Consolas"/>
              </a:rPr>
              <a:t>Libera</a:t>
            </a:r>
            <a:r>
              <a:rPr sz="1800" dirty="0">
                <a:solidFill>
                  <a:srgbClr val="00AF50"/>
                </a:solidFill>
                <a:latin typeface="Consolas"/>
                <a:cs typeface="Consolas"/>
              </a:rPr>
              <a:t>r</a:t>
            </a:r>
            <a:r>
              <a:rPr sz="1800" spc="-25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800" spc="-20" dirty="0">
                <a:solidFill>
                  <a:srgbClr val="00AF50"/>
                </a:solidFill>
                <a:latin typeface="Consolas"/>
                <a:cs typeface="Consolas"/>
              </a:rPr>
              <a:t>e</a:t>
            </a:r>
            <a:r>
              <a:rPr sz="1800" dirty="0">
                <a:solidFill>
                  <a:srgbClr val="00AF50"/>
                </a:solidFill>
                <a:latin typeface="Consolas"/>
                <a:cs typeface="Consolas"/>
              </a:rPr>
              <a:t>l</a:t>
            </a:r>
            <a:r>
              <a:rPr sz="1800" spc="-11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00AF50"/>
                </a:solidFill>
                <a:latin typeface="Consolas"/>
                <a:cs typeface="Consolas"/>
              </a:rPr>
              <a:t>lienzo(ca</a:t>
            </a:r>
            <a:r>
              <a:rPr sz="1800" spc="-20" dirty="0">
                <a:solidFill>
                  <a:srgbClr val="00AF50"/>
                </a:solidFill>
                <a:latin typeface="Consolas"/>
                <a:cs typeface="Consolas"/>
              </a:rPr>
              <a:t>n</a:t>
            </a:r>
            <a:r>
              <a:rPr sz="1800" spc="-10" dirty="0">
                <a:solidFill>
                  <a:srgbClr val="00AF50"/>
                </a:solidFill>
                <a:latin typeface="Consolas"/>
                <a:cs typeface="Consolas"/>
              </a:rPr>
              <a:t>vas</a:t>
            </a:r>
            <a:r>
              <a:rPr sz="1800" dirty="0">
                <a:solidFill>
                  <a:srgbClr val="00AF50"/>
                </a:solidFill>
                <a:latin typeface="Consolas"/>
                <a:cs typeface="Consolas"/>
              </a:rPr>
              <a:t>)	</a:t>
            </a:r>
            <a:endParaRPr lang="es-PE" sz="1800" dirty="0">
              <a:solidFill>
                <a:srgbClr val="00AF50"/>
              </a:solidFill>
              <a:latin typeface="Consolas"/>
              <a:cs typeface="Consolas"/>
            </a:endParaRPr>
          </a:p>
          <a:p>
            <a:pPr marL="287020" marR="3716654">
              <a:lnSpc>
                <a:spcPct val="131100"/>
              </a:lnSpc>
              <a:tabLst>
                <a:tab pos="4019550" algn="l"/>
              </a:tabLst>
            </a:pP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dele</a:t>
            </a:r>
            <a:r>
              <a:rPr sz="1800" spc="-20" dirty="0">
                <a:solidFill>
                  <a:srgbClr val="0000FF"/>
                </a:solidFill>
                <a:latin typeface="Consolas"/>
                <a:cs typeface="Consolas"/>
              </a:rPr>
              <a:t>t</a:t>
            </a:r>
            <a:r>
              <a:rPr sz="1800" dirty="0">
                <a:solidFill>
                  <a:srgbClr val="0000FF"/>
                </a:solidFill>
                <a:latin typeface="Consolas"/>
                <a:cs typeface="Consolas"/>
              </a:rPr>
              <a:t>e  </a:t>
            </a:r>
            <a:r>
              <a:rPr sz="1800" spc="-10" dirty="0">
                <a:solidFill>
                  <a:srgbClr val="001F5F"/>
                </a:solidFill>
                <a:latin typeface="Consolas"/>
                <a:cs typeface="Consolas"/>
              </a:rPr>
              <a:t>canvas;</a:t>
            </a:r>
            <a:endParaRPr sz="18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800" dirty="0">
                <a:solidFill>
                  <a:srgbClr val="001F5F"/>
                </a:solidFill>
                <a:latin typeface="Consolas"/>
                <a:cs typeface="Consolas"/>
              </a:rPr>
              <a:t>}</a:t>
            </a:r>
            <a:endParaRPr sz="18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3441" y="563625"/>
            <a:ext cx="63036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Sprites</a:t>
            </a:r>
            <a:r>
              <a:rPr spc="-45" dirty="0"/>
              <a:t> </a:t>
            </a:r>
            <a:r>
              <a:rPr dirty="0"/>
              <a:t>–</a:t>
            </a:r>
            <a:r>
              <a:rPr spc="-20" dirty="0"/>
              <a:t> </a:t>
            </a:r>
            <a:r>
              <a:rPr spc="-10" dirty="0"/>
              <a:t>Método</a:t>
            </a:r>
            <a:r>
              <a:rPr spc="-70" dirty="0"/>
              <a:t> </a:t>
            </a:r>
            <a:r>
              <a:rPr dirty="0"/>
              <a:t>de</a:t>
            </a:r>
            <a:r>
              <a:rPr spc="-80" dirty="0"/>
              <a:t> </a:t>
            </a:r>
            <a:r>
              <a:rPr dirty="0"/>
              <a:t>dibujo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9600" y="2362200"/>
            <a:ext cx="9067800" cy="3820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3695" marR="224790" indent="-34163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Debemos 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tener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una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variable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que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almacene el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índice 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de </a:t>
            </a:r>
            <a:r>
              <a:rPr sz="2800" spc="-6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la</a:t>
            </a:r>
            <a:r>
              <a:rPr sz="2800" spc="-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imagen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a </a:t>
            </a:r>
            <a:r>
              <a:rPr sz="2800" spc="-50" dirty="0">
                <a:solidFill>
                  <a:srgbClr val="001F5F"/>
                </a:solidFill>
                <a:latin typeface="Calibri"/>
                <a:cs typeface="Calibri"/>
              </a:rPr>
              <a:t>mostrar.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001F5F"/>
              </a:buClr>
              <a:buFont typeface="Arial MT"/>
              <a:buChar char="•"/>
            </a:pPr>
            <a:endParaRPr sz="3950" dirty="0">
              <a:latin typeface="Calibri"/>
              <a:cs typeface="Calibri"/>
            </a:endParaRPr>
          </a:p>
          <a:p>
            <a:pPr marL="353695" marR="5080" indent="-341630">
              <a:lnSpc>
                <a:spcPct val="100000"/>
              </a:lnSpc>
              <a:buFont typeface="Arial MT"/>
              <a:buChar char="•"/>
              <a:tabLst>
                <a:tab pos="353695" algn="l"/>
                <a:tab pos="354330" algn="l"/>
              </a:tabLst>
            </a:pP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El 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índice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deberá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ir 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avanzando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en cada 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iteración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del timer </a:t>
            </a:r>
            <a:r>
              <a:rPr sz="2800" spc="-6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en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1 de 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forma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cíclica: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 0, 1, 2, 3, 0, 1, 2,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3</a:t>
            </a:r>
            <a:r>
              <a:rPr sz="2800" spc="2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…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001F5F"/>
              </a:buClr>
              <a:buFont typeface="Arial MT"/>
              <a:buChar char="•"/>
            </a:pPr>
            <a:endParaRPr sz="3950" dirty="0">
              <a:latin typeface="Calibri"/>
              <a:cs typeface="Calibri"/>
            </a:endParaRPr>
          </a:p>
          <a:p>
            <a:pPr marL="353695" marR="111125" indent="-341630">
              <a:lnSpc>
                <a:spcPct val="100000"/>
              </a:lnSpc>
              <a:buFont typeface="Arial MT"/>
              <a:buChar char="•"/>
              <a:tabLst>
                <a:tab pos="353695" algn="l"/>
                <a:tab pos="354330" algn="l"/>
              </a:tabLst>
            </a:pPr>
            <a:r>
              <a:rPr sz="2800" b="1" spc="-5" dirty="0">
                <a:solidFill>
                  <a:srgbClr val="001F5F"/>
                </a:solidFill>
                <a:latin typeface="Calibri"/>
                <a:cs typeface="Calibri"/>
              </a:rPr>
              <a:t>En </a:t>
            </a:r>
            <a:r>
              <a:rPr sz="2800" b="1" spc="-15" dirty="0">
                <a:solidFill>
                  <a:srgbClr val="001F5F"/>
                </a:solidFill>
                <a:latin typeface="Calibri"/>
                <a:cs typeface="Calibri"/>
              </a:rPr>
              <a:t>cada iteración </a:t>
            </a:r>
            <a:r>
              <a:rPr sz="2800" b="1" spc="-5" dirty="0">
                <a:solidFill>
                  <a:srgbClr val="001F5F"/>
                </a:solidFill>
                <a:latin typeface="Calibri"/>
                <a:cs typeface="Calibri"/>
              </a:rPr>
              <a:t>del timer se </a:t>
            </a:r>
            <a:r>
              <a:rPr sz="2800" b="1" spc="-20" dirty="0">
                <a:solidFill>
                  <a:srgbClr val="001F5F"/>
                </a:solidFill>
                <a:latin typeface="Calibri"/>
                <a:cs typeface="Calibri"/>
              </a:rPr>
              <a:t>deberá </a:t>
            </a:r>
            <a:r>
              <a:rPr sz="2800" b="1" spc="-25" dirty="0">
                <a:solidFill>
                  <a:srgbClr val="001F5F"/>
                </a:solidFill>
                <a:latin typeface="Calibri"/>
                <a:cs typeface="Calibri"/>
              </a:rPr>
              <a:t>mostrar </a:t>
            </a:r>
            <a:r>
              <a:rPr sz="2800" b="1" spc="-5" dirty="0">
                <a:solidFill>
                  <a:srgbClr val="001F5F"/>
                </a:solidFill>
                <a:latin typeface="Calibri"/>
                <a:cs typeface="Calibri"/>
              </a:rPr>
              <a:t>la </a:t>
            </a:r>
            <a:r>
              <a:rPr sz="2800" b="1" spc="-15" dirty="0">
                <a:solidFill>
                  <a:srgbClr val="001F5F"/>
                </a:solidFill>
                <a:latin typeface="Calibri"/>
                <a:cs typeface="Calibri"/>
              </a:rPr>
              <a:t>imagen </a:t>
            </a:r>
            <a:r>
              <a:rPr sz="2800" b="1" spc="-6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2800" b="1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001F5F"/>
                </a:solidFill>
                <a:latin typeface="Calibri"/>
                <a:cs typeface="Calibri"/>
              </a:rPr>
              <a:t>acuerdo</a:t>
            </a:r>
            <a:r>
              <a:rPr sz="2800" b="1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1F5F"/>
                </a:solidFill>
                <a:latin typeface="Calibri"/>
                <a:cs typeface="Calibri"/>
              </a:rPr>
              <a:t>al </a:t>
            </a:r>
            <a:r>
              <a:rPr sz="2800" b="1" spc="-20" dirty="0">
                <a:solidFill>
                  <a:srgbClr val="001F5F"/>
                </a:solidFill>
                <a:latin typeface="Calibri"/>
                <a:cs typeface="Calibri"/>
              </a:rPr>
              <a:t>índice.</a:t>
            </a:r>
            <a:endParaRPr sz="2800" b="1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0541" y="563625"/>
            <a:ext cx="6982459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Ejemplo</a:t>
            </a:r>
            <a:r>
              <a:rPr spc="-40" dirty="0"/>
              <a:t> </a:t>
            </a:r>
            <a:r>
              <a:rPr dirty="0"/>
              <a:t>del</a:t>
            </a:r>
            <a:r>
              <a:rPr spc="-30" dirty="0"/>
              <a:t> </a:t>
            </a:r>
            <a:r>
              <a:rPr spc="-20" dirty="0"/>
              <a:t>evento</a:t>
            </a:r>
            <a:r>
              <a:rPr spc="-90" dirty="0"/>
              <a:t> </a:t>
            </a:r>
            <a:r>
              <a:rPr spc="-5" dirty="0"/>
              <a:t>Timer</a:t>
            </a:r>
            <a:r>
              <a:rPr spc="-165" dirty="0"/>
              <a:t> </a:t>
            </a:r>
            <a:r>
              <a:rPr spc="-5" dirty="0"/>
              <a:t>Tick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1000" y="1591806"/>
            <a:ext cx="9103895" cy="673326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87020" marR="5080" indent="-274320">
              <a:lnSpc>
                <a:spcPct val="80000"/>
              </a:lnSpc>
              <a:spcBef>
                <a:spcPts val="585"/>
              </a:spcBef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400" spc="-45" dirty="0">
                <a:solidFill>
                  <a:srgbClr val="001F5F"/>
                </a:solidFill>
                <a:latin typeface="Calibri"/>
                <a:cs typeface="Calibri"/>
              </a:rPr>
              <a:t>Para </a:t>
            </a:r>
            <a:r>
              <a:rPr sz="2400" spc="-25" dirty="0">
                <a:solidFill>
                  <a:srgbClr val="001F5F"/>
                </a:solidFill>
                <a:latin typeface="Calibri"/>
                <a:cs typeface="Calibri"/>
              </a:rPr>
              <a:t>este </a:t>
            </a:r>
            <a:r>
              <a:rPr sz="2400" spc="-5" dirty="0">
                <a:solidFill>
                  <a:srgbClr val="001F5F"/>
                </a:solidFill>
                <a:latin typeface="Calibri"/>
                <a:cs typeface="Calibri"/>
              </a:rPr>
              <a:t>caso asumiremos </a:t>
            </a:r>
            <a:r>
              <a:rPr sz="2400" dirty="0">
                <a:solidFill>
                  <a:srgbClr val="001F5F"/>
                </a:solidFill>
                <a:latin typeface="Calibri"/>
                <a:cs typeface="Calibri"/>
              </a:rPr>
              <a:t>que en </a:t>
            </a:r>
            <a:r>
              <a:rPr sz="2400" spc="-20" dirty="0">
                <a:solidFill>
                  <a:srgbClr val="001F5F"/>
                </a:solidFill>
                <a:latin typeface="Calibri"/>
                <a:cs typeface="Calibri"/>
              </a:rPr>
              <a:t>nuestro formulario </a:t>
            </a:r>
            <a:r>
              <a:rPr sz="2400" spc="-5" dirty="0">
                <a:solidFill>
                  <a:srgbClr val="001F5F"/>
                </a:solidFill>
                <a:latin typeface="Calibri"/>
                <a:cs typeface="Calibri"/>
              </a:rPr>
              <a:t>se ha declarado </a:t>
            </a:r>
            <a:r>
              <a:rPr sz="2400" dirty="0">
                <a:solidFill>
                  <a:srgbClr val="001F5F"/>
                </a:solidFill>
                <a:latin typeface="Calibri"/>
                <a:cs typeface="Calibri"/>
              </a:rPr>
              <a:t>una </a:t>
            </a:r>
            <a:r>
              <a:rPr sz="2400" spc="-4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alibri"/>
                <a:cs typeface="Calibri"/>
              </a:rPr>
              <a:t>variable</a:t>
            </a:r>
            <a:r>
              <a:rPr sz="2400" spc="-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0000FF"/>
                </a:solidFill>
                <a:latin typeface="Calibri"/>
                <a:cs typeface="Calibri"/>
              </a:rPr>
              <a:t>int</a:t>
            </a:r>
            <a:r>
              <a:rPr sz="2400" b="1" spc="-3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00FF"/>
                </a:solidFill>
                <a:latin typeface="Calibri"/>
                <a:cs typeface="Calibri"/>
              </a:rPr>
              <a:t>indice;</a:t>
            </a:r>
            <a:r>
              <a:rPr sz="2400" b="1" spc="-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1F5F"/>
                </a:solidFill>
                <a:latin typeface="Calibri"/>
                <a:cs typeface="Calibri"/>
              </a:rPr>
              <a:t>y</a:t>
            </a:r>
            <a:r>
              <a:rPr sz="2400" spc="-5" dirty="0">
                <a:solidFill>
                  <a:srgbClr val="001F5F"/>
                </a:solidFill>
                <a:latin typeface="Calibri"/>
                <a:cs typeface="Calibri"/>
              </a:rPr>
              <a:t> se</a:t>
            </a:r>
            <a:r>
              <a:rPr sz="24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alibri"/>
                <a:cs typeface="Calibri"/>
              </a:rPr>
              <a:t>ha</a:t>
            </a:r>
            <a:r>
              <a:rPr sz="2400" spc="-15" dirty="0">
                <a:solidFill>
                  <a:srgbClr val="001F5F"/>
                </a:solidFill>
                <a:latin typeface="Calibri"/>
                <a:cs typeface="Calibri"/>
              </a:rPr>
              <a:t> inicializado</a:t>
            </a:r>
            <a:r>
              <a:rPr sz="24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alibri"/>
                <a:cs typeface="Calibri"/>
              </a:rPr>
              <a:t>con</a:t>
            </a:r>
            <a:r>
              <a:rPr sz="2400" spc="-4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0</a:t>
            </a:r>
            <a:r>
              <a:rPr sz="2400" dirty="0">
                <a:solidFill>
                  <a:srgbClr val="001F5F"/>
                </a:solidFill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1000" y="2559932"/>
            <a:ext cx="9540166" cy="49678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414270">
              <a:lnSpc>
                <a:spcPct val="121700"/>
              </a:lnSpc>
              <a:spcBef>
                <a:spcPts val="100"/>
              </a:spcBef>
            </a:pPr>
            <a:r>
              <a:rPr sz="1400" spc="-5" dirty="0">
                <a:solidFill>
                  <a:srgbClr val="00CC00"/>
                </a:solidFill>
                <a:latin typeface="Courier New"/>
                <a:cs typeface="Courier New"/>
              </a:rPr>
              <a:t>// El</a:t>
            </a:r>
            <a:r>
              <a:rPr sz="1400" dirty="0">
                <a:solidFill>
                  <a:srgbClr val="00CC00"/>
                </a:solidFill>
                <a:latin typeface="Courier New"/>
                <a:cs typeface="Courier New"/>
              </a:rPr>
              <a:t> pictureBox</a:t>
            </a:r>
            <a:r>
              <a:rPr sz="1400" spc="10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00CC00"/>
                </a:solidFill>
                <a:latin typeface="Courier New"/>
                <a:cs typeface="Courier New"/>
              </a:rPr>
              <a:t>contiene</a:t>
            </a:r>
            <a:r>
              <a:rPr sz="1400" spc="10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CC00"/>
                </a:solidFill>
                <a:latin typeface="Courier New"/>
                <a:cs typeface="Courier New"/>
              </a:rPr>
              <a:t>al</a:t>
            </a:r>
            <a:r>
              <a:rPr sz="1400" spc="10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CC00"/>
                </a:solidFill>
                <a:latin typeface="Courier New"/>
                <a:cs typeface="Courier New"/>
              </a:rPr>
              <a:t>Sprite</a:t>
            </a:r>
            <a:r>
              <a:rPr sz="1400" spc="15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00CC00"/>
                </a:solidFill>
                <a:latin typeface="Courier New"/>
                <a:cs typeface="Courier New"/>
              </a:rPr>
              <a:t>y</a:t>
            </a:r>
            <a:r>
              <a:rPr sz="1400" spc="10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00CC00"/>
                </a:solidFill>
                <a:latin typeface="Courier New"/>
                <a:cs typeface="Courier New"/>
              </a:rPr>
              <a:t>está</a:t>
            </a:r>
            <a:r>
              <a:rPr sz="1400" spc="15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CC00"/>
                </a:solidFill>
                <a:latin typeface="Courier New"/>
                <a:cs typeface="Courier New"/>
              </a:rPr>
              <a:t>en SizeMode</a:t>
            </a:r>
            <a:r>
              <a:rPr sz="1400" spc="10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00CC00"/>
                </a:solidFill>
                <a:latin typeface="Courier New"/>
                <a:cs typeface="Courier New"/>
              </a:rPr>
              <a:t>=</a:t>
            </a:r>
            <a:r>
              <a:rPr sz="1400" spc="10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00CC00"/>
                </a:solidFill>
                <a:latin typeface="Courier New"/>
                <a:cs typeface="Courier New"/>
              </a:rPr>
              <a:t>AutoSize </a:t>
            </a:r>
            <a:r>
              <a:rPr sz="1400" spc="-705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1400" dirty="0">
                <a:solidFill>
                  <a:srgbClr val="001F5F"/>
                </a:solidFill>
                <a:latin typeface="Courier New"/>
                <a:cs typeface="Courier New"/>
              </a:rPr>
              <a:t>anchoImagen</a:t>
            </a:r>
            <a:r>
              <a:rPr sz="1400" spc="10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001F5F"/>
                </a:solidFill>
                <a:latin typeface="Courier New"/>
                <a:cs typeface="Courier New"/>
              </a:rPr>
              <a:t>=</a:t>
            </a:r>
            <a:r>
              <a:rPr sz="1400" spc="-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001F5F"/>
                </a:solidFill>
                <a:latin typeface="Courier New"/>
                <a:cs typeface="Courier New"/>
              </a:rPr>
              <a:t>pictureBox1-&gt;Width</a:t>
            </a:r>
            <a:r>
              <a:rPr sz="1400" spc="-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001F5F"/>
                </a:solidFill>
                <a:latin typeface="Courier New"/>
                <a:cs typeface="Courier New"/>
              </a:rPr>
              <a:t>/</a:t>
            </a:r>
            <a:r>
              <a:rPr sz="1400" spc="4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400" spc="10" dirty="0">
                <a:solidFill>
                  <a:srgbClr val="001F5F"/>
                </a:solidFill>
                <a:latin typeface="Courier New"/>
                <a:cs typeface="Courier New"/>
              </a:rPr>
              <a:t>4;</a:t>
            </a:r>
            <a:endParaRPr sz="14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400" spc="-5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400" spc="-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001F5F"/>
                </a:solidFill>
                <a:latin typeface="Courier New"/>
                <a:cs typeface="Courier New"/>
              </a:rPr>
              <a:t>altoImagen</a:t>
            </a:r>
            <a:r>
              <a:rPr sz="1400" spc="-1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001F5F"/>
                </a:solidFill>
                <a:latin typeface="Courier New"/>
                <a:cs typeface="Courier New"/>
              </a:rPr>
              <a:t>=</a:t>
            </a:r>
            <a:r>
              <a:rPr sz="1400" spc="2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001F5F"/>
                </a:solidFill>
                <a:latin typeface="Courier New"/>
                <a:cs typeface="Courier New"/>
              </a:rPr>
              <a:t>pictureBox1-&gt;Height;</a:t>
            </a:r>
            <a:endParaRPr sz="14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001F5F"/>
                </a:solidFill>
                <a:latin typeface="Courier New"/>
                <a:cs typeface="Courier New"/>
              </a:rPr>
              <a:t>buffer-&gt;Graphics-&gt;Clear(Color::White);</a:t>
            </a:r>
            <a:endParaRPr sz="14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 dirty="0">
              <a:latin typeface="Courier New"/>
              <a:cs typeface="Courier New"/>
            </a:endParaRPr>
          </a:p>
          <a:p>
            <a:pPr marL="12700" marR="1031240">
              <a:lnSpc>
                <a:spcPct val="122500"/>
              </a:lnSpc>
            </a:pPr>
            <a:r>
              <a:rPr sz="1400" spc="-5" dirty="0">
                <a:solidFill>
                  <a:srgbClr val="00CC00"/>
                </a:solidFill>
                <a:latin typeface="Courier New"/>
                <a:cs typeface="Courier New"/>
              </a:rPr>
              <a:t>//</a:t>
            </a:r>
            <a:r>
              <a:rPr sz="1400" spc="-10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00CC00"/>
                </a:solidFill>
                <a:latin typeface="Courier New"/>
                <a:cs typeface="Courier New"/>
              </a:rPr>
              <a:t>Declaramos</a:t>
            </a:r>
            <a:r>
              <a:rPr sz="1400" spc="15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400" spc="5" dirty="0">
                <a:solidFill>
                  <a:srgbClr val="00CC00"/>
                </a:solidFill>
                <a:latin typeface="Courier New"/>
                <a:cs typeface="Courier New"/>
              </a:rPr>
              <a:t>un</a:t>
            </a:r>
            <a:r>
              <a:rPr sz="1400" spc="10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400" dirty="0" err="1">
                <a:solidFill>
                  <a:srgbClr val="00CC00"/>
                </a:solidFill>
                <a:latin typeface="Courier New"/>
                <a:cs typeface="Courier New"/>
              </a:rPr>
              <a:t>rect</a:t>
            </a:r>
            <a:r>
              <a:rPr lang="es-PE" sz="1400" dirty="0">
                <a:solidFill>
                  <a:srgbClr val="00CC00"/>
                </a:solidFill>
                <a:latin typeface="Courier New"/>
                <a:cs typeface="Courier New"/>
              </a:rPr>
              <a:t>á</a:t>
            </a:r>
            <a:r>
              <a:rPr sz="1400" dirty="0" err="1">
                <a:solidFill>
                  <a:srgbClr val="00CC00"/>
                </a:solidFill>
                <a:latin typeface="Courier New"/>
                <a:cs typeface="Courier New"/>
              </a:rPr>
              <a:t>ngulo</a:t>
            </a:r>
            <a:r>
              <a:rPr sz="1400" spc="10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00CC00"/>
                </a:solidFill>
                <a:latin typeface="Courier New"/>
                <a:cs typeface="Courier New"/>
              </a:rPr>
              <a:t>con</a:t>
            </a:r>
            <a:r>
              <a:rPr sz="1400" spc="15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CC00"/>
                </a:solidFill>
                <a:latin typeface="Courier New"/>
                <a:cs typeface="Courier New"/>
              </a:rPr>
              <a:t>las</a:t>
            </a:r>
            <a:r>
              <a:rPr sz="1400" dirty="0">
                <a:solidFill>
                  <a:srgbClr val="00CC00"/>
                </a:solidFill>
                <a:latin typeface="Courier New"/>
                <a:cs typeface="Courier New"/>
              </a:rPr>
              <a:t> dimensiones</a:t>
            </a:r>
            <a:r>
              <a:rPr sz="1400" spc="15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CC00"/>
                </a:solidFill>
                <a:latin typeface="Courier New"/>
                <a:cs typeface="Courier New"/>
              </a:rPr>
              <a:t>del</a:t>
            </a:r>
            <a:r>
              <a:rPr sz="1400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CC00"/>
                </a:solidFill>
                <a:latin typeface="Courier New"/>
                <a:cs typeface="Courier New"/>
              </a:rPr>
              <a:t>pedazo</a:t>
            </a:r>
            <a:r>
              <a:rPr sz="1400" spc="5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00CC00"/>
                </a:solidFill>
                <a:latin typeface="Courier New"/>
                <a:cs typeface="Courier New"/>
              </a:rPr>
              <a:t>del</a:t>
            </a:r>
            <a:r>
              <a:rPr sz="1400" spc="10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00CC00"/>
                </a:solidFill>
                <a:latin typeface="Courier New"/>
                <a:cs typeface="Courier New"/>
              </a:rPr>
              <a:t>sprite</a:t>
            </a:r>
            <a:r>
              <a:rPr sz="1400" spc="10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00CC00"/>
                </a:solidFill>
                <a:latin typeface="Courier New"/>
                <a:cs typeface="Courier New"/>
              </a:rPr>
              <a:t>a</a:t>
            </a:r>
            <a:r>
              <a:rPr sz="1400" spc="10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lang="es-PE" sz="1400" spc="10" dirty="0">
                <a:solidFill>
                  <a:srgbClr val="00CC00"/>
                </a:solidFill>
                <a:latin typeface="Courier New"/>
                <a:cs typeface="Courier New"/>
              </a:rPr>
              <a:t>//</a:t>
            </a:r>
            <a:r>
              <a:rPr sz="1400" dirty="0" err="1">
                <a:solidFill>
                  <a:srgbClr val="00CC00"/>
                </a:solidFill>
                <a:latin typeface="Courier New"/>
                <a:cs typeface="Courier New"/>
              </a:rPr>
              <a:t>utilizar</a:t>
            </a:r>
            <a:r>
              <a:rPr sz="1400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400" spc="-705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endParaRPr lang="es-PE" sz="1400" spc="-705" dirty="0">
              <a:solidFill>
                <a:srgbClr val="00CC00"/>
              </a:solidFill>
              <a:latin typeface="Courier New"/>
              <a:cs typeface="Courier New"/>
            </a:endParaRPr>
          </a:p>
          <a:p>
            <a:pPr marL="12700" marR="1031240">
              <a:lnSpc>
                <a:spcPct val="122500"/>
              </a:lnSpc>
            </a:pPr>
            <a:r>
              <a:rPr sz="1400" dirty="0">
                <a:solidFill>
                  <a:srgbClr val="001F5F"/>
                </a:solidFill>
                <a:latin typeface="Courier New"/>
                <a:cs typeface="Courier New"/>
              </a:rPr>
              <a:t>Drawing::Rectangle</a:t>
            </a:r>
            <a:r>
              <a:rPr sz="1400" spc="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001F5F"/>
                </a:solidFill>
                <a:latin typeface="Courier New"/>
                <a:cs typeface="Courier New"/>
              </a:rPr>
              <a:t>porcionAUsar</a:t>
            </a:r>
            <a:r>
              <a:rPr sz="1400" spc="20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001F5F"/>
                </a:solidFill>
                <a:latin typeface="Courier New"/>
                <a:cs typeface="Courier New"/>
              </a:rPr>
              <a:t>=</a:t>
            </a:r>
            <a:r>
              <a:rPr sz="1400" spc="-10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001F5F"/>
                </a:solidFill>
                <a:latin typeface="Courier New"/>
                <a:cs typeface="Courier New"/>
              </a:rPr>
              <a:t>Drawing::Rectangle(</a:t>
            </a:r>
            <a:r>
              <a:rPr sz="1400" dirty="0" err="1">
                <a:solidFill>
                  <a:srgbClr val="001F5F"/>
                </a:solidFill>
                <a:latin typeface="Courier New"/>
                <a:cs typeface="Courier New"/>
              </a:rPr>
              <a:t>anchoImagen</a:t>
            </a:r>
            <a:r>
              <a:rPr sz="1400" spc="10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lang="es-PE" sz="1400" dirty="0">
                <a:solidFill>
                  <a:srgbClr val="001F5F"/>
                </a:solidFill>
                <a:latin typeface="Courier New"/>
                <a:cs typeface="Courier New"/>
              </a:rPr>
              <a:t> * índice, </a:t>
            </a:r>
            <a:r>
              <a:rPr sz="1400" spc="-5" dirty="0">
                <a:solidFill>
                  <a:srgbClr val="001F5F"/>
                </a:solidFill>
                <a:latin typeface="Courier New"/>
                <a:cs typeface="Courier New"/>
              </a:rPr>
              <a:t>0,a</a:t>
            </a:r>
            <a:r>
              <a:rPr sz="1400" spc="10" dirty="0">
                <a:solidFill>
                  <a:srgbClr val="001F5F"/>
                </a:solidFill>
                <a:latin typeface="Courier New"/>
                <a:cs typeface="Courier New"/>
              </a:rPr>
              <a:t>n</a:t>
            </a:r>
            <a:r>
              <a:rPr sz="1400" spc="-5" dirty="0">
                <a:solidFill>
                  <a:srgbClr val="001F5F"/>
                </a:solidFill>
                <a:latin typeface="Courier New"/>
                <a:cs typeface="Courier New"/>
              </a:rPr>
              <a:t>c</a:t>
            </a:r>
            <a:r>
              <a:rPr sz="1400" spc="10" dirty="0">
                <a:solidFill>
                  <a:srgbClr val="001F5F"/>
                </a:solidFill>
                <a:latin typeface="Courier New"/>
                <a:cs typeface="Courier New"/>
              </a:rPr>
              <a:t>h</a:t>
            </a:r>
            <a:r>
              <a:rPr sz="1400" spc="-5" dirty="0">
                <a:solidFill>
                  <a:srgbClr val="001F5F"/>
                </a:solidFill>
                <a:latin typeface="Courier New"/>
                <a:cs typeface="Courier New"/>
              </a:rPr>
              <a:t>o</a:t>
            </a:r>
            <a:r>
              <a:rPr sz="1400" spc="10" dirty="0">
                <a:solidFill>
                  <a:srgbClr val="001F5F"/>
                </a:solidFill>
                <a:latin typeface="Courier New"/>
                <a:cs typeface="Courier New"/>
              </a:rPr>
              <a:t>I</a:t>
            </a:r>
            <a:r>
              <a:rPr sz="1400" spc="-5" dirty="0">
                <a:solidFill>
                  <a:srgbClr val="001F5F"/>
                </a:solidFill>
                <a:latin typeface="Courier New"/>
                <a:cs typeface="Courier New"/>
              </a:rPr>
              <a:t>ma</a:t>
            </a:r>
            <a:r>
              <a:rPr sz="1400" spc="10" dirty="0">
                <a:solidFill>
                  <a:srgbClr val="001F5F"/>
                </a:solidFill>
                <a:latin typeface="Courier New"/>
                <a:cs typeface="Courier New"/>
              </a:rPr>
              <a:t>g</a:t>
            </a:r>
            <a:r>
              <a:rPr sz="1400" spc="-5" dirty="0">
                <a:solidFill>
                  <a:srgbClr val="001F5F"/>
                </a:solidFill>
                <a:latin typeface="Courier New"/>
                <a:cs typeface="Courier New"/>
              </a:rPr>
              <a:t>e</a:t>
            </a:r>
            <a:r>
              <a:rPr sz="1400" spc="20" dirty="0">
                <a:solidFill>
                  <a:srgbClr val="001F5F"/>
                </a:solidFill>
                <a:latin typeface="Courier New"/>
                <a:cs typeface="Courier New"/>
              </a:rPr>
              <a:t>n</a:t>
            </a:r>
            <a:r>
              <a:rPr sz="1400" dirty="0">
                <a:solidFill>
                  <a:srgbClr val="001F5F"/>
                </a:solidFill>
                <a:latin typeface="Courier New"/>
                <a:cs typeface="Courier New"/>
              </a:rPr>
              <a:t>,</a:t>
            </a:r>
            <a:r>
              <a:rPr sz="1400" spc="-5" dirty="0">
                <a:solidFill>
                  <a:srgbClr val="001F5F"/>
                </a:solidFill>
                <a:latin typeface="Courier New"/>
                <a:cs typeface="Courier New"/>
              </a:rPr>
              <a:t>a</a:t>
            </a:r>
            <a:r>
              <a:rPr sz="1400" spc="10" dirty="0">
                <a:solidFill>
                  <a:srgbClr val="001F5F"/>
                </a:solidFill>
                <a:latin typeface="Courier New"/>
                <a:cs typeface="Courier New"/>
              </a:rPr>
              <a:t>l</a:t>
            </a:r>
            <a:r>
              <a:rPr sz="1400" spc="-5" dirty="0">
                <a:solidFill>
                  <a:srgbClr val="001F5F"/>
                </a:solidFill>
                <a:latin typeface="Courier New"/>
                <a:cs typeface="Courier New"/>
              </a:rPr>
              <a:t>t</a:t>
            </a:r>
            <a:r>
              <a:rPr sz="1400" spc="10" dirty="0">
                <a:solidFill>
                  <a:srgbClr val="001F5F"/>
                </a:solidFill>
                <a:latin typeface="Courier New"/>
                <a:cs typeface="Courier New"/>
              </a:rPr>
              <a:t>o</a:t>
            </a:r>
            <a:r>
              <a:rPr sz="1400" spc="-5" dirty="0">
                <a:solidFill>
                  <a:srgbClr val="001F5F"/>
                </a:solidFill>
                <a:latin typeface="Courier New"/>
                <a:cs typeface="Courier New"/>
              </a:rPr>
              <a:t>I</a:t>
            </a:r>
            <a:r>
              <a:rPr sz="1400" spc="10" dirty="0">
                <a:solidFill>
                  <a:srgbClr val="001F5F"/>
                </a:solidFill>
                <a:latin typeface="Courier New"/>
                <a:cs typeface="Courier New"/>
              </a:rPr>
              <a:t>m</a:t>
            </a:r>
            <a:r>
              <a:rPr sz="1400" spc="-5" dirty="0">
                <a:solidFill>
                  <a:srgbClr val="001F5F"/>
                </a:solidFill>
                <a:latin typeface="Courier New"/>
                <a:cs typeface="Courier New"/>
              </a:rPr>
              <a:t>ag</a:t>
            </a:r>
            <a:r>
              <a:rPr sz="1400" spc="10" dirty="0">
                <a:solidFill>
                  <a:srgbClr val="001F5F"/>
                </a:solidFill>
                <a:latin typeface="Courier New"/>
                <a:cs typeface="Courier New"/>
              </a:rPr>
              <a:t>e</a:t>
            </a:r>
            <a:r>
              <a:rPr sz="1400" spc="-5" dirty="0">
                <a:solidFill>
                  <a:srgbClr val="001F5F"/>
                </a:solidFill>
                <a:latin typeface="Courier New"/>
                <a:cs typeface="Courier New"/>
              </a:rPr>
              <a:t>n</a:t>
            </a:r>
            <a:r>
              <a:rPr sz="1400" spc="20" dirty="0">
                <a:solidFill>
                  <a:srgbClr val="001F5F"/>
                </a:solidFill>
                <a:latin typeface="Courier New"/>
                <a:cs typeface="Courier New"/>
              </a:rPr>
              <a:t>)</a:t>
            </a:r>
            <a:r>
              <a:rPr sz="1400" dirty="0">
                <a:solidFill>
                  <a:srgbClr val="001F5F"/>
                </a:solidFill>
                <a:latin typeface="Courier New"/>
                <a:cs typeface="Courier New"/>
              </a:rPr>
              <a:t>;</a:t>
            </a:r>
            <a:endParaRPr lang="es-PE" sz="1400" dirty="0">
              <a:solidFill>
                <a:srgbClr val="001F5F"/>
              </a:solidFill>
              <a:latin typeface="Courier New"/>
              <a:cs typeface="Courier New"/>
            </a:endParaRPr>
          </a:p>
          <a:p>
            <a:pPr marL="12700" marR="1031240">
              <a:lnSpc>
                <a:spcPct val="122500"/>
              </a:lnSpc>
            </a:pPr>
            <a:endParaRPr sz="14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400" spc="-5" dirty="0">
                <a:solidFill>
                  <a:srgbClr val="00CC00"/>
                </a:solidFill>
                <a:latin typeface="Courier New"/>
                <a:cs typeface="Courier New"/>
              </a:rPr>
              <a:t>//</a:t>
            </a:r>
            <a:r>
              <a:rPr sz="1400" spc="-15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00CC00"/>
                </a:solidFill>
                <a:latin typeface="Courier New"/>
                <a:cs typeface="Courier New"/>
              </a:rPr>
              <a:t>Dibujamos</a:t>
            </a:r>
            <a:r>
              <a:rPr sz="1400" spc="-5" dirty="0">
                <a:solidFill>
                  <a:srgbClr val="00CC00"/>
                </a:solidFill>
                <a:latin typeface="Courier New"/>
                <a:cs typeface="Courier New"/>
              </a:rPr>
              <a:t> la</a:t>
            </a:r>
            <a:r>
              <a:rPr sz="1400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CC00"/>
                </a:solidFill>
                <a:latin typeface="Courier New"/>
                <a:cs typeface="Courier New"/>
              </a:rPr>
              <a:t>imagen </a:t>
            </a:r>
            <a:r>
              <a:rPr sz="1400" spc="5" dirty="0">
                <a:solidFill>
                  <a:srgbClr val="00CC00"/>
                </a:solidFill>
                <a:latin typeface="Courier New"/>
                <a:cs typeface="Courier New"/>
              </a:rPr>
              <a:t>en</a:t>
            </a:r>
            <a:r>
              <a:rPr sz="1400" spc="-5" dirty="0">
                <a:solidFill>
                  <a:srgbClr val="00CC00"/>
                </a:solidFill>
                <a:latin typeface="Courier New"/>
                <a:cs typeface="Courier New"/>
              </a:rPr>
              <a:t> la</a:t>
            </a:r>
            <a:r>
              <a:rPr sz="1400" dirty="0">
                <a:solidFill>
                  <a:srgbClr val="00CC00"/>
                </a:solidFill>
                <a:latin typeface="Courier New"/>
                <a:cs typeface="Courier New"/>
              </a:rPr>
              <a:t> posicion</a:t>
            </a:r>
            <a:r>
              <a:rPr sz="1400" spc="5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00CC00"/>
                </a:solidFill>
                <a:latin typeface="Courier New"/>
                <a:cs typeface="Courier New"/>
              </a:rPr>
              <a:t>50,</a:t>
            </a:r>
            <a:r>
              <a:rPr sz="1400" spc="90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CC00"/>
                </a:solidFill>
                <a:latin typeface="Courier New"/>
                <a:cs typeface="Courier New"/>
              </a:rPr>
              <a:t>50</a:t>
            </a:r>
            <a:endParaRPr sz="14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solidFill>
                  <a:srgbClr val="001F5F"/>
                </a:solidFill>
                <a:latin typeface="Courier New"/>
                <a:cs typeface="Courier New"/>
              </a:rPr>
              <a:t>buffer-&gt;Graphics-&gt;DrawImage(pictureBox1-&gt;Image,</a:t>
            </a:r>
            <a:r>
              <a:rPr sz="1400" spc="30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1F5F"/>
                </a:solidFill>
                <a:latin typeface="Courier New"/>
                <a:cs typeface="Courier New"/>
              </a:rPr>
              <a:t>50,</a:t>
            </a:r>
            <a:r>
              <a:rPr sz="1400" spc="10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1F5F"/>
                </a:solidFill>
                <a:latin typeface="Courier New"/>
                <a:cs typeface="Courier New"/>
              </a:rPr>
              <a:t>50,</a:t>
            </a:r>
            <a:r>
              <a:rPr sz="1400" dirty="0">
                <a:solidFill>
                  <a:srgbClr val="001F5F"/>
                </a:solidFill>
                <a:latin typeface="Courier New"/>
                <a:cs typeface="Courier New"/>
              </a:rPr>
              <a:t>porcionAUsar,GraphicsUnit::Pixel);</a:t>
            </a:r>
            <a:endParaRPr sz="14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00" dirty="0">
              <a:latin typeface="Courier New"/>
              <a:cs typeface="Courier New"/>
            </a:endParaRPr>
          </a:p>
          <a:p>
            <a:pPr marL="12700" marR="6274435">
              <a:lnSpc>
                <a:spcPct val="121700"/>
              </a:lnSpc>
            </a:pPr>
            <a:r>
              <a:rPr sz="1400" spc="-5" dirty="0">
                <a:solidFill>
                  <a:srgbClr val="00CC00"/>
                </a:solidFill>
                <a:latin typeface="Courier New"/>
                <a:cs typeface="Courier New"/>
              </a:rPr>
              <a:t>//</a:t>
            </a:r>
            <a:r>
              <a:rPr sz="1400" spc="-35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00CC00"/>
                </a:solidFill>
                <a:latin typeface="Courier New"/>
                <a:cs typeface="Courier New"/>
              </a:rPr>
              <a:t>Aumentamos</a:t>
            </a:r>
            <a:r>
              <a:rPr sz="1400" spc="-20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400" spc="5" dirty="0">
                <a:solidFill>
                  <a:srgbClr val="00CC00"/>
                </a:solidFill>
                <a:latin typeface="Courier New"/>
                <a:cs typeface="Courier New"/>
              </a:rPr>
              <a:t>el</a:t>
            </a:r>
            <a:r>
              <a:rPr sz="1400" spc="-20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00CC00"/>
                </a:solidFill>
                <a:latin typeface="Courier New"/>
                <a:cs typeface="Courier New"/>
              </a:rPr>
              <a:t>indice </a:t>
            </a:r>
            <a:r>
              <a:rPr sz="1400" spc="-705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001F5F"/>
                </a:solidFill>
                <a:latin typeface="Courier New"/>
                <a:cs typeface="Courier New"/>
              </a:rPr>
              <a:t>indice++;</a:t>
            </a:r>
            <a:endParaRPr sz="1400" dirty="0">
              <a:latin typeface="Courier New"/>
              <a:cs typeface="Courier New"/>
            </a:endParaRPr>
          </a:p>
          <a:p>
            <a:pPr marL="287020" marR="6924675" indent="-274320">
              <a:lnSpc>
                <a:spcPct val="121700"/>
              </a:lnSpc>
              <a:spcBef>
                <a:spcPts val="10"/>
              </a:spcBef>
            </a:pPr>
            <a:endParaRPr lang="es-PE" sz="1400" spc="-5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pPr marL="287020" marR="6924675" indent="-274320">
              <a:lnSpc>
                <a:spcPct val="121700"/>
              </a:lnSpc>
              <a:spcBef>
                <a:spcPts val="10"/>
              </a:spcBef>
            </a:pPr>
            <a:r>
              <a:rPr sz="1400" spc="-5" dirty="0">
                <a:solidFill>
                  <a:srgbClr val="0000FF"/>
                </a:solidFill>
                <a:latin typeface="Courier New"/>
                <a:cs typeface="Courier New"/>
              </a:rPr>
              <a:t>if</a:t>
            </a:r>
            <a:r>
              <a:rPr sz="1400" spc="-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001F5F"/>
                </a:solidFill>
                <a:latin typeface="Courier New"/>
                <a:cs typeface="Courier New"/>
              </a:rPr>
              <a:t>(indice</a:t>
            </a:r>
            <a:r>
              <a:rPr sz="1400" spc="-30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1F5F"/>
                </a:solidFill>
                <a:latin typeface="Courier New"/>
                <a:cs typeface="Courier New"/>
              </a:rPr>
              <a:t>&gt;=</a:t>
            </a:r>
            <a:r>
              <a:rPr sz="1400" spc="-70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400" spc="10" dirty="0">
                <a:solidFill>
                  <a:srgbClr val="001F5F"/>
                </a:solidFill>
                <a:latin typeface="Courier New"/>
                <a:cs typeface="Courier New"/>
              </a:rPr>
              <a:t>4) </a:t>
            </a:r>
            <a:endParaRPr lang="es-PE" sz="1400" spc="10" dirty="0">
              <a:solidFill>
                <a:srgbClr val="001F5F"/>
              </a:solidFill>
              <a:latin typeface="Courier New"/>
              <a:cs typeface="Courier New"/>
            </a:endParaRPr>
          </a:p>
          <a:p>
            <a:pPr marL="287020" marR="6924675" indent="-274320">
              <a:lnSpc>
                <a:spcPct val="121700"/>
              </a:lnSpc>
              <a:spcBef>
                <a:spcPts val="10"/>
              </a:spcBef>
            </a:pPr>
            <a:r>
              <a:rPr sz="1400" spc="-70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1F5F"/>
                </a:solidFill>
                <a:latin typeface="Courier New"/>
                <a:cs typeface="Courier New"/>
              </a:rPr>
              <a:t>indice</a:t>
            </a:r>
            <a:r>
              <a:rPr sz="1400" spc="-2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001F5F"/>
                </a:solidFill>
                <a:latin typeface="Courier New"/>
                <a:cs typeface="Courier New"/>
              </a:rPr>
              <a:t>=</a:t>
            </a:r>
            <a:r>
              <a:rPr sz="1400" spc="-40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400" spc="10" dirty="0">
                <a:solidFill>
                  <a:srgbClr val="001F5F"/>
                </a:solidFill>
                <a:latin typeface="Courier New"/>
                <a:cs typeface="Courier New"/>
              </a:rPr>
              <a:t>0;</a:t>
            </a:r>
            <a:endParaRPr sz="14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4172" y="563625"/>
            <a:ext cx="32524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Transparencia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4800" y="1635709"/>
            <a:ext cx="9448800" cy="23435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5080" indent="-342900" algn="just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5600" algn="l"/>
              </a:tabLst>
            </a:pP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El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único 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problema con </a:t>
            </a:r>
            <a:r>
              <a:rPr sz="2800" spc="-35" dirty="0">
                <a:solidFill>
                  <a:srgbClr val="001F5F"/>
                </a:solidFill>
                <a:latin typeface="Calibri"/>
                <a:cs typeface="Calibri"/>
              </a:rPr>
              <a:t>este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método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es 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que </a:t>
            </a:r>
            <a:r>
              <a:rPr sz="2800" spc="-35" dirty="0">
                <a:solidFill>
                  <a:srgbClr val="001F5F"/>
                </a:solidFill>
                <a:latin typeface="Calibri"/>
                <a:cs typeface="Calibri"/>
              </a:rPr>
              <a:t>pinta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el </a:t>
            </a:r>
            <a:r>
              <a:rPr sz="2800" spc="-30" dirty="0">
                <a:solidFill>
                  <a:srgbClr val="001F5F"/>
                </a:solidFill>
                <a:latin typeface="Calibri"/>
                <a:cs typeface="Calibri"/>
              </a:rPr>
              <a:t>fondo 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blanco</a:t>
            </a:r>
            <a:r>
              <a:rPr sz="2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 la</a:t>
            </a:r>
            <a:r>
              <a:rPr sz="2800" spc="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imagen.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001F5F"/>
              </a:buClr>
              <a:buFont typeface="Arial MT"/>
              <a:buChar char="•"/>
            </a:pPr>
            <a:endParaRPr sz="3950" dirty="0">
              <a:latin typeface="Calibri"/>
              <a:cs typeface="Calibri"/>
            </a:endParaRPr>
          </a:p>
          <a:p>
            <a:pPr marL="354965" marR="5080" indent="-342900" algn="just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sz="2800" spc="-65" dirty="0">
                <a:solidFill>
                  <a:srgbClr val="001F5F"/>
                </a:solidFill>
                <a:latin typeface="Calibri"/>
                <a:cs typeface="Calibri"/>
              </a:rPr>
              <a:t>Para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eliminar </a:t>
            </a:r>
            <a:r>
              <a:rPr sz="2800" spc="-40" dirty="0">
                <a:solidFill>
                  <a:srgbClr val="001F5F"/>
                </a:solidFill>
                <a:latin typeface="Calibri"/>
                <a:cs typeface="Calibri"/>
              </a:rPr>
              <a:t>este 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fondo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necesitamos crear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una 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imagen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 que</a:t>
            </a:r>
            <a:r>
              <a:rPr sz="2800" spc="18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40" dirty="0">
                <a:solidFill>
                  <a:srgbClr val="001F5F"/>
                </a:solidFill>
                <a:latin typeface="Calibri"/>
                <a:cs typeface="Calibri"/>
              </a:rPr>
              <a:t>tenga</a:t>
            </a:r>
            <a:r>
              <a:rPr sz="2800" spc="16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como</a:t>
            </a:r>
            <a:r>
              <a:rPr sz="2800" spc="17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001F5F"/>
                </a:solidFill>
                <a:latin typeface="Calibri"/>
                <a:cs typeface="Calibri"/>
              </a:rPr>
              <a:t>fondo</a:t>
            </a:r>
            <a:r>
              <a:rPr sz="2800" spc="15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un</a:t>
            </a:r>
            <a:r>
              <a:rPr sz="2800" spc="18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color</a:t>
            </a:r>
            <a:r>
              <a:rPr sz="2800" spc="18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que</a:t>
            </a:r>
            <a:r>
              <a:rPr sz="2800" spc="18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no</a:t>
            </a:r>
            <a:r>
              <a:rPr sz="2800" spc="18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35" dirty="0">
                <a:solidFill>
                  <a:srgbClr val="001F5F"/>
                </a:solidFill>
                <a:latin typeface="Calibri"/>
                <a:cs typeface="Calibri"/>
              </a:rPr>
              <a:t>esté</a:t>
            </a:r>
            <a:r>
              <a:rPr sz="2800" spc="15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001F5F"/>
                </a:solidFill>
                <a:latin typeface="Calibri"/>
                <a:cs typeface="Calibri"/>
              </a:rPr>
              <a:t>presente</a:t>
            </a:r>
            <a:r>
              <a:rPr sz="2800" spc="16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en </a:t>
            </a:r>
            <a:r>
              <a:rPr sz="2800" spc="-6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la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imagen: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1800" y="5334000"/>
            <a:ext cx="4076700" cy="98755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94003" y="712469"/>
            <a:ext cx="71583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/>
              <a:t>Ejemplo</a:t>
            </a:r>
            <a:r>
              <a:rPr sz="2800" spc="-50" dirty="0"/>
              <a:t> </a:t>
            </a:r>
            <a:r>
              <a:rPr sz="2800" spc="-5" dirty="0"/>
              <a:t>del</a:t>
            </a:r>
            <a:r>
              <a:rPr sz="2800" spc="15" dirty="0"/>
              <a:t> </a:t>
            </a:r>
            <a:r>
              <a:rPr sz="2800" spc="-30" dirty="0"/>
              <a:t>evento</a:t>
            </a:r>
            <a:r>
              <a:rPr sz="2800" spc="-40" dirty="0"/>
              <a:t> </a:t>
            </a:r>
            <a:r>
              <a:rPr sz="2800" spc="-10" dirty="0"/>
              <a:t>Timer</a:t>
            </a:r>
            <a:r>
              <a:rPr sz="2800" spc="5" dirty="0"/>
              <a:t> </a:t>
            </a:r>
            <a:r>
              <a:rPr sz="2800" spc="-10" dirty="0"/>
              <a:t>Tick</a:t>
            </a:r>
            <a:r>
              <a:rPr sz="2800" spc="10" dirty="0"/>
              <a:t> </a:t>
            </a:r>
            <a:r>
              <a:rPr sz="2800" spc="-15" dirty="0"/>
              <a:t>con</a:t>
            </a:r>
            <a:r>
              <a:rPr sz="2800" spc="110" dirty="0"/>
              <a:t> </a:t>
            </a:r>
            <a:r>
              <a:rPr sz="2800" spc="-20" dirty="0"/>
              <a:t>transparencia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609600" y="1600200"/>
            <a:ext cx="9753600" cy="59888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58242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0CC00"/>
                </a:solidFill>
                <a:latin typeface="Courier New"/>
                <a:cs typeface="Courier New"/>
              </a:rPr>
              <a:t>//</a:t>
            </a:r>
            <a:r>
              <a:rPr sz="1400" spc="-30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CC00"/>
                </a:solidFill>
                <a:latin typeface="Courier New"/>
                <a:cs typeface="Courier New"/>
              </a:rPr>
              <a:t>El</a:t>
            </a:r>
            <a:r>
              <a:rPr sz="1400" spc="-15" dirty="0">
                <a:solidFill>
                  <a:srgbClr val="00CC00"/>
                </a:solidFill>
                <a:latin typeface="Courier New"/>
                <a:cs typeface="Courier New"/>
              </a:rPr>
              <a:t> pictureBox</a:t>
            </a:r>
            <a:r>
              <a:rPr sz="1400" spc="-25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00CC00"/>
                </a:solidFill>
                <a:latin typeface="Courier New"/>
                <a:cs typeface="Courier New"/>
              </a:rPr>
              <a:t>contiene al Sprite</a:t>
            </a:r>
            <a:r>
              <a:rPr sz="1400" spc="-15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00CC00"/>
                </a:solidFill>
                <a:latin typeface="Courier New"/>
                <a:cs typeface="Courier New"/>
              </a:rPr>
              <a:t>y </a:t>
            </a:r>
            <a:r>
              <a:rPr sz="1400" spc="-15" dirty="0">
                <a:solidFill>
                  <a:srgbClr val="00CC00"/>
                </a:solidFill>
                <a:latin typeface="Courier New"/>
                <a:cs typeface="Courier New"/>
              </a:rPr>
              <a:t>está</a:t>
            </a:r>
            <a:r>
              <a:rPr sz="1400" spc="-35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CC00"/>
                </a:solidFill>
                <a:latin typeface="Courier New"/>
                <a:cs typeface="Courier New"/>
              </a:rPr>
              <a:t>en</a:t>
            </a:r>
            <a:r>
              <a:rPr sz="1400" spc="-15" dirty="0">
                <a:solidFill>
                  <a:srgbClr val="00CC00"/>
                </a:solidFill>
                <a:latin typeface="Courier New"/>
                <a:cs typeface="Courier New"/>
              </a:rPr>
              <a:t> SizeMode</a:t>
            </a:r>
            <a:r>
              <a:rPr sz="1400" spc="-40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00CC00"/>
                </a:solidFill>
                <a:latin typeface="Courier New"/>
                <a:cs typeface="Courier New"/>
              </a:rPr>
              <a:t>=</a:t>
            </a:r>
            <a:r>
              <a:rPr sz="1400" spc="-10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400" spc="-15" dirty="0" err="1">
                <a:solidFill>
                  <a:srgbClr val="00CC00"/>
                </a:solidFill>
                <a:latin typeface="Courier New"/>
                <a:cs typeface="Courier New"/>
              </a:rPr>
              <a:t>AutoSize</a:t>
            </a:r>
            <a:r>
              <a:rPr sz="1400" spc="-15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400" spc="-825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endParaRPr lang="es-PE" sz="1400" spc="-825" dirty="0">
              <a:solidFill>
                <a:srgbClr val="00CC00"/>
              </a:solidFill>
              <a:latin typeface="Courier New"/>
              <a:cs typeface="Courier New"/>
            </a:endParaRPr>
          </a:p>
          <a:p>
            <a:pPr marL="12700" marR="1582420">
              <a:lnSpc>
                <a:spcPct val="100000"/>
              </a:lnSpc>
              <a:spcBef>
                <a:spcPts val="105"/>
              </a:spcBef>
            </a:pPr>
            <a:r>
              <a:rPr sz="1400" spc="-10" dirty="0" err="1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400" spc="-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001F5F"/>
                </a:solidFill>
                <a:latin typeface="Courier New"/>
                <a:cs typeface="Courier New"/>
              </a:rPr>
              <a:t>anchoImagen</a:t>
            </a:r>
            <a:r>
              <a:rPr sz="1400" spc="-30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001F5F"/>
                </a:solidFill>
                <a:latin typeface="Courier New"/>
                <a:cs typeface="Courier New"/>
              </a:rPr>
              <a:t>=</a:t>
            </a:r>
            <a:r>
              <a:rPr sz="1400" spc="-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001F5F"/>
                </a:solidFill>
                <a:latin typeface="Courier New"/>
                <a:cs typeface="Courier New"/>
              </a:rPr>
              <a:t>pictureBox1-&gt;Width</a:t>
            </a:r>
            <a:r>
              <a:rPr sz="1400" spc="-30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001F5F"/>
                </a:solidFill>
                <a:latin typeface="Courier New"/>
                <a:cs typeface="Courier New"/>
              </a:rPr>
              <a:t>/</a:t>
            </a:r>
            <a:r>
              <a:rPr sz="1400" spc="-1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1F5F"/>
                </a:solidFill>
                <a:latin typeface="Courier New"/>
                <a:cs typeface="Courier New"/>
              </a:rPr>
              <a:t>4;</a:t>
            </a:r>
            <a:endParaRPr sz="1400" dirty="0">
              <a:latin typeface="Courier New"/>
              <a:cs typeface="Courier New"/>
            </a:endParaRPr>
          </a:p>
          <a:p>
            <a:pPr marL="12700" marR="4443730"/>
            <a:r>
              <a:rPr sz="1400" spc="-10" dirty="0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sz="1400" spc="-15" dirty="0">
                <a:solidFill>
                  <a:srgbClr val="001F5F"/>
                </a:solidFill>
                <a:latin typeface="Courier New"/>
                <a:cs typeface="Courier New"/>
              </a:rPr>
              <a:t>altoImagen </a:t>
            </a:r>
            <a:r>
              <a:rPr sz="1400" dirty="0">
                <a:solidFill>
                  <a:srgbClr val="001F5F"/>
                </a:solidFill>
                <a:latin typeface="Courier New"/>
                <a:cs typeface="Courier New"/>
              </a:rPr>
              <a:t>= </a:t>
            </a:r>
            <a:r>
              <a:rPr sz="1400" spc="-15" dirty="0">
                <a:solidFill>
                  <a:srgbClr val="001F5F"/>
                </a:solidFill>
                <a:latin typeface="Courier New"/>
                <a:cs typeface="Courier New"/>
              </a:rPr>
              <a:t>pictureBox1-&gt;Height; </a:t>
            </a:r>
            <a:r>
              <a:rPr sz="1400" spc="-830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endParaRPr lang="es-PE" sz="1400" spc="-830" dirty="0">
              <a:solidFill>
                <a:srgbClr val="001F5F"/>
              </a:solidFill>
              <a:latin typeface="Courier New"/>
              <a:cs typeface="Courier New"/>
            </a:endParaRPr>
          </a:p>
          <a:p>
            <a:pPr marL="12700" marR="4443730"/>
            <a:r>
              <a:rPr sz="1400" spc="-15" dirty="0">
                <a:solidFill>
                  <a:srgbClr val="001F5F"/>
                </a:solidFill>
                <a:latin typeface="Courier New"/>
                <a:cs typeface="Courier New"/>
              </a:rPr>
              <a:t>buffer-</a:t>
            </a:r>
            <a:r>
              <a:rPr lang="en-US" sz="1600" spc="-15" dirty="0">
                <a:solidFill>
                  <a:srgbClr val="001F5F"/>
                </a:solidFill>
                <a:latin typeface="Courier New"/>
                <a:cs typeface="Courier New"/>
              </a:rPr>
              <a:t>&gt;Graph</a:t>
            </a:r>
            <a:r>
              <a:rPr lang="en-US" sz="1600" spc="-30" dirty="0">
                <a:solidFill>
                  <a:srgbClr val="001F5F"/>
                </a:solidFill>
                <a:latin typeface="Courier New"/>
                <a:cs typeface="Courier New"/>
              </a:rPr>
              <a:t>i</a:t>
            </a:r>
            <a:r>
              <a:rPr lang="en-US" sz="1600" spc="-15" dirty="0">
                <a:solidFill>
                  <a:srgbClr val="001F5F"/>
                </a:solidFill>
                <a:latin typeface="Courier New"/>
                <a:cs typeface="Courier New"/>
              </a:rPr>
              <a:t>c</a:t>
            </a:r>
            <a:r>
              <a:rPr lang="en-US" sz="1600" spc="-20" dirty="0">
                <a:solidFill>
                  <a:srgbClr val="001F5F"/>
                </a:solidFill>
                <a:latin typeface="Courier New"/>
                <a:cs typeface="Courier New"/>
              </a:rPr>
              <a:t>s</a:t>
            </a:r>
            <a:r>
              <a:rPr lang="en-US" sz="1600" spc="-15" dirty="0">
                <a:solidFill>
                  <a:srgbClr val="001F5F"/>
                </a:solidFill>
                <a:latin typeface="Courier New"/>
                <a:cs typeface="Courier New"/>
              </a:rPr>
              <a:t>-&gt;Clear(Col</a:t>
            </a:r>
            <a:r>
              <a:rPr lang="en-US" sz="1600" spc="-30" dirty="0">
                <a:solidFill>
                  <a:srgbClr val="001F5F"/>
                </a:solidFill>
                <a:latin typeface="Courier New"/>
                <a:cs typeface="Courier New"/>
              </a:rPr>
              <a:t>o</a:t>
            </a:r>
            <a:r>
              <a:rPr lang="en-US" sz="1600" spc="-15" dirty="0">
                <a:solidFill>
                  <a:srgbClr val="001F5F"/>
                </a:solidFill>
                <a:latin typeface="Courier New"/>
                <a:cs typeface="Courier New"/>
              </a:rPr>
              <a:t>r::White);</a:t>
            </a:r>
            <a:endParaRPr lang="en-US" sz="1600" dirty="0">
              <a:latin typeface="Courier New"/>
              <a:cs typeface="Courier New"/>
            </a:endParaRPr>
          </a:p>
          <a:p>
            <a:pPr marL="12700" marR="4443730">
              <a:lnSpc>
                <a:spcPct val="100000"/>
              </a:lnSpc>
            </a:pPr>
            <a:endParaRPr sz="15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00CC00"/>
                </a:solidFill>
                <a:latin typeface="Courier New"/>
                <a:cs typeface="Courier New"/>
              </a:rPr>
              <a:t>//</a:t>
            </a:r>
            <a:r>
              <a:rPr sz="1400" spc="-25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00CC00"/>
                </a:solidFill>
                <a:latin typeface="Courier New"/>
                <a:cs typeface="Courier New"/>
              </a:rPr>
              <a:t>Creamos</a:t>
            </a:r>
            <a:r>
              <a:rPr sz="1400" spc="-25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00CC00"/>
                </a:solidFill>
                <a:latin typeface="Courier New"/>
                <a:cs typeface="Courier New"/>
              </a:rPr>
              <a:t>una imagen</a:t>
            </a:r>
            <a:r>
              <a:rPr sz="1400" spc="-25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CC00"/>
                </a:solidFill>
                <a:latin typeface="Courier New"/>
                <a:cs typeface="Courier New"/>
              </a:rPr>
              <a:t>de</a:t>
            </a:r>
            <a:r>
              <a:rPr sz="1400" spc="-15" dirty="0">
                <a:solidFill>
                  <a:srgbClr val="00CC00"/>
                </a:solidFill>
                <a:latin typeface="Courier New"/>
                <a:cs typeface="Courier New"/>
              </a:rPr>
              <a:t> tipo</a:t>
            </a:r>
            <a:r>
              <a:rPr sz="1400" spc="-25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00CC00"/>
                </a:solidFill>
                <a:latin typeface="Courier New"/>
                <a:cs typeface="Courier New"/>
              </a:rPr>
              <a:t>bitmap</a:t>
            </a:r>
            <a:r>
              <a:rPr sz="1400" spc="-25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00CC00"/>
                </a:solidFill>
                <a:latin typeface="Courier New"/>
                <a:cs typeface="Courier New"/>
              </a:rPr>
              <a:t>para</a:t>
            </a:r>
            <a:r>
              <a:rPr sz="1400" spc="-35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00CC00"/>
                </a:solidFill>
                <a:latin typeface="Courier New"/>
                <a:cs typeface="Courier New"/>
              </a:rPr>
              <a:t>generar</a:t>
            </a:r>
            <a:r>
              <a:rPr sz="1400" spc="-25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CC00"/>
                </a:solidFill>
                <a:latin typeface="Courier New"/>
                <a:cs typeface="Courier New"/>
              </a:rPr>
              <a:t>la</a:t>
            </a:r>
            <a:r>
              <a:rPr sz="1400" spc="-15" dirty="0">
                <a:solidFill>
                  <a:srgbClr val="00CC00"/>
                </a:solidFill>
                <a:latin typeface="Courier New"/>
                <a:cs typeface="Courier New"/>
              </a:rPr>
              <a:t> transparencia</a:t>
            </a:r>
            <a:endParaRPr sz="14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b="1" spc="-10" dirty="0">
                <a:solidFill>
                  <a:srgbClr val="001F5F"/>
                </a:solidFill>
                <a:latin typeface="Courier New"/>
                <a:cs typeface="Courier New"/>
              </a:rPr>
              <a:t>Bitmap^</a:t>
            </a:r>
            <a:r>
              <a:rPr sz="1400" b="1" spc="-2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400" b="1" spc="-15" dirty="0">
                <a:solidFill>
                  <a:srgbClr val="001F5F"/>
                </a:solidFill>
                <a:latin typeface="Courier New"/>
                <a:cs typeface="Courier New"/>
              </a:rPr>
              <a:t>imgTransparente</a:t>
            </a:r>
            <a:r>
              <a:rPr sz="1400" b="1" spc="-30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001F5F"/>
                </a:solidFill>
                <a:latin typeface="Courier New"/>
                <a:cs typeface="Courier New"/>
              </a:rPr>
              <a:t>=</a:t>
            </a:r>
            <a:r>
              <a:rPr sz="1400" b="1" spc="-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001F5F"/>
                </a:solidFill>
                <a:latin typeface="Courier New"/>
                <a:cs typeface="Courier New"/>
              </a:rPr>
              <a:t>gcnew</a:t>
            </a:r>
            <a:r>
              <a:rPr sz="1400" b="1" spc="-1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001F5F"/>
                </a:solidFill>
                <a:latin typeface="Courier New"/>
                <a:cs typeface="Courier New"/>
              </a:rPr>
              <a:t>Bitmap(</a:t>
            </a:r>
            <a:r>
              <a:rPr sz="1400" b="1" spc="-20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400" b="1" spc="-15" dirty="0">
                <a:solidFill>
                  <a:srgbClr val="001F5F"/>
                </a:solidFill>
                <a:latin typeface="Courier New"/>
                <a:cs typeface="Courier New"/>
              </a:rPr>
              <a:t>pictureBox1-&gt;Image</a:t>
            </a:r>
            <a:r>
              <a:rPr sz="1400" b="1" spc="-40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001F5F"/>
                </a:solidFill>
                <a:latin typeface="Courier New"/>
                <a:cs typeface="Courier New"/>
              </a:rPr>
              <a:t>);</a:t>
            </a:r>
            <a:endParaRPr sz="14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00CC00"/>
                </a:solidFill>
                <a:latin typeface="Courier New"/>
                <a:cs typeface="Courier New"/>
              </a:rPr>
              <a:t>//</a:t>
            </a:r>
            <a:r>
              <a:rPr sz="1400" spc="-25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CC00"/>
                </a:solidFill>
                <a:latin typeface="Courier New"/>
                <a:cs typeface="Courier New"/>
              </a:rPr>
              <a:t>Le</a:t>
            </a:r>
            <a:r>
              <a:rPr sz="1400" spc="-15" dirty="0">
                <a:solidFill>
                  <a:srgbClr val="00CC00"/>
                </a:solidFill>
                <a:latin typeface="Courier New"/>
                <a:cs typeface="Courier New"/>
              </a:rPr>
              <a:t> aplicamos</a:t>
            </a:r>
            <a:r>
              <a:rPr sz="1400" spc="-25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00CC00"/>
                </a:solidFill>
                <a:latin typeface="Courier New"/>
                <a:cs typeface="Courier New"/>
              </a:rPr>
              <a:t>transparencia </a:t>
            </a:r>
            <a:r>
              <a:rPr sz="1400" spc="-10" dirty="0">
                <a:solidFill>
                  <a:srgbClr val="00CC00"/>
                </a:solidFill>
                <a:latin typeface="Courier New"/>
                <a:cs typeface="Courier New"/>
              </a:rPr>
              <a:t>tomando</a:t>
            </a:r>
            <a:r>
              <a:rPr sz="1400" spc="-25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00CC00"/>
                </a:solidFill>
                <a:latin typeface="Courier New"/>
                <a:cs typeface="Courier New"/>
              </a:rPr>
              <a:t>como </a:t>
            </a:r>
            <a:r>
              <a:rPr sz="1400" spc="-15" dirty="0">
                <a:solidFill>
                  <a:srgbClr val="00CC00"/>
                </a:solidFill>
                <a:latin typeface="Courier New"/>
                <a:cs typeface="Courier New"/>
              </a:rPr>
              <a:t>referencia</a:t>
            </a:r>
            <a:r>
              <a:rPr sz="1400" spc="-5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00CC00"/>
                </a:solidFill>
                <a:latin typeface="Courier New"/>
                <a:cs typeface="Courier New"/>
              </a:rPr>
              <a:t>el pixel de</a:t>
            </a:r>
            <a:r>
              <a:rPr sz="1400" spc="-30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00CC00"/>
                </a:solidFill>
                <a:latin typeface="Courier New"/>
                <a:cs typeface="Courier New"/>
              </a:rPr>
              <a:t>la</a:t>
            </a:r>
            <a:endParaRPr sz="14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00CC00"/>
                </a:solidFill>
                <a:latin typeface="Courier New"/>
                <a:cs typeface="Courier New"/>
              </a:rPr>
              <a:t>//</a:t>
            </a:r>
            <a:r>
              <a:rPr sz="1400" spc="-45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00CC00"/>
                </a:solidFill>
                <a:latin typeface="Courier New"/>
                <a:cs typeface="Courier New"/>
              </a:rPr>
              <a:t>esquina</a:t>
            </a:r>
            <a:r>
              <a:rPr sz="1400" spc="-45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00CC00"/>
                </a:solidFill>
                <a:latin typeface="Courier New"/>
                <a:cs typeface="Courier New"/>
              </a:rPr>
              <a:t>superior</a:t>
            </a:r>
            <a:r>
              <a:rPr sz="1400" spc="-60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00CC00"/>
                </a:solidFill>
                <a:latin typeface="Courier New"/>
                <a:cs typeface="Courier New"/>
              </a:rPr>
              <a:t>izquierda</a:t>
            </a:r>
            <a:endParaRPr sz="14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b="1" spc="-15" dirty="0">
                <a:solidFill>
                  <a:srgbClr val="001F5F"/>
                </a:solidFill>
                <a:latin typeface="Courier New"/>
                <a:cs typeface="Courier New"/>
              </a:rPr>
              <a:t>imgTransparente-&gt;MakeTransparent(</a:t>
            </a:r>
            <a:r>
              <a:rPr sz="1400" b="1" spc="-2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400" b="1" spc="-15" dirty="0">
                <a:solidFill>
                  <a:srgbClr val="001F5F"/>
                </a:solidFill>
                <a:latin typeface="Courier New"/>
                <a:cs typeface="Courier New"/>
              </a:rPr>
              <a:t>imgTransparente-&gt;GetPixel(</a:t>
            </a:r>
            <a:r>
              <a:rPr sz="1400" b="1" spc="-2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001F5F"/>
                </a:solidFill>
                <a:latin typeface="Courier New"/>
                <a:cs typeface="Courier New"/>
              </a:rPr>
              <a:t>1,</a:t>
            </a:r>
            <a:r>
              <a:rPr sz="1400" b="1" spc="-1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001F5F"/>
                </a:solidFill>
                <a:latin typeface="Courier New"/>
                <a:cs typeface="Courier New"/>
              </a:rPr>
              <a:t>1</a:t>
            </a:r>
            <a:r>
              <a:rPr sz="1400" b="1" spc="-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001F5F"/>
                </a:solidFill>
                <a:latin typeface="Courier New"/>
                <a:cs typeface="Courier New"/>
              </a:rPr>
              <a:t>)</a:t>
            </a:r>
            <a:r>
              <a:rPr sz="1400" b="1" spc="20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400" b="1" spc="-15" dirty="0">
                <a:solidFill>
                  <a:srgbClr val="001F5F"/>
                </a:solidFill>
                <a:latin typeface="Courier New"/>
                <a:cs typeface="Courier New"/>
              </a:rPr>
              <a:t>);</a:t>
            </a:r>
            <a:endParaRPr sz="14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50" dirty="0">
              <a:latin typeface="Courier New"/>
              <a:cs typeface="Courier New"/>
            </a:endParaRPr>
          </a:p>
          <a:p>
            <a:pPr marL="12700" marR="5080">
              <a:lnSpc>
                <a:spcPct val="107100"/>
              </a:lnSpc>
            </a:pPr>
            <a:r>
              <a:rPr sz="1400" spc="-5" dirty="0">
                <a:solidFill>
                  <a:srgbClr val="00CC00"/>
                </a:solidFill>
                <a:latin typeface="Courier New"/>
                <a:cs typeface="Courier New"/>
              </a:rPr>
              <a:t>// </a:t>
            </a:r>
            <a:r>
              <a:rPr sz="1400" spc="-15" dirty="0">
                <a:solidFill>
                  <a:srgbClr val="00CC00"/>
                </a:solidFill>
                <a:latin typeface="Courier New"/>
                <a:cs typeface="Courier New"/>
              </a:rPr>
              <a:t>Declaramos </a:t>
            </a:r>
            <a:r>
              <a:rPr sz="1400" spc="-5" dirty="0">
                <a:solidFill>
                  <a:srgbClr val="00CC00"/>
                </a:solidFill>
                <a:latin typeface="Courier New"/>
                <a:cs typeface="Courier New"/>
              </a:rPr>
              <a:t>un </a:t>
            </a:r>
            <a:r>
              <a:rPr sz="1400" spc="-15" dirty="0">
                <a:solidFill>
                  <a:srgbClr val="00CC00"/>
                </a:solidFill>
                <a:latin typeface="Courier New"/>
                <a:cs typeface="Courier New"/>
              </a:rPr>
              <a:t>rectangulo </a:t>
            </a:r>
            <a:r>
              <a:rPr sz="1400" spc="-10" dirty="0">
                <a:solidFill>
                  <a:srgbClr val="00CC00"/>
                </a:solidFill>
                <a:latin typeface="Courier New"/>
                <a:cs typeface="Courier New"/>
              </a:rPr>
              <a:t>con las </a:t>
            </a:r>
            <a:r>
              <a:rPr sz="1400" spc="-15" dirty="0">
                <a:solidFill>
                  <a:srgbClr val="00CC00"/>
                </a:solidFill>
                <a:latin typeface="Courier New"/>
                <a:cs typeface="Courier New"/>
              </a:rPr>
              <a:t>dimensiones </a:t>
            </a:r>
            <a:r>
              <a:rPr sz="1400" spc="-5" dirty="0">
                <a:solidFill>
                  <a:srgbClr val="00CC00"/>
                </a:solidFill>
                <a:latin typeface="Courier New"/>
                <a:cs typeface="Courier New"/>
              </a:rPr>
              <a:t>del </a:t>
            </a:r>
            <a:r>
              <a:rPr sz="1400" spc="-15" dirty="0">
                <a:solidFill>
                  <a:srgbClr val="00CC00"/>
                </a:solidFill>
                <a:latin typeface="Courier New"/>
                <a:cs typeface="Courier New"/>
              </a:rPr>
              <a:t>pedazo </a:t>
            </a:r>
            <a:r>
              <a:rPr sz="1400" spc="-10" dirty="0">
                <a:solidFill>
                  <a:srgbClr val="00CC00"/>
                </a:solidFill>
                <a:latin typeface="Courier New"/>
                <a:cs typeface="Courier New"/>
              </a:rPr>
              <a:t>del sprite </a:t>
            </a:r>
            <a:r>
              <a:rPr sz="1400" dirty="0">
                <a:solidFill>
                  <a:srgbClr val="00CC00"/>
                </a:solidFill>
                <a:latin typeface="Courier New"/>
                <a:cs typeface="Courier New"/>
              </a:rPr>
              <a:t>a </a:t>
            </a:r>
            <a:r>
              <a:rPr sz="1400" spc="-15" dirty="0">
                <a:solidFill>
                  <a:srgbClr val="00CC00"/>
                </a:solidFill>
                <a:latin typeface="Courier New"/>
                <a:cs typeface="Courier New"/>
              </a:rPr>
              <a:t>utilizar </a:t>
            </a:r>
            <a:r>
              <a:rPr sz="1400" spc="-830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001F5F"/>
                </a:solidFill>
                <a:latin typeface="Courier New"/>
                <a:cs typeface="Courier New"/>
              </a:rPr>
              <a:t>Drawing::Rectangle</a:t>
            </a:r>
            <a:r>
              <a:rPr sz="1400" spc="-30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001F5F"/>
                </a:solidFill>
                <a:latin typeface="Courier New"/>
                <a:cs typeface="Courier New"/>
              </a:rPr>
              <a:t>porcionAUsar</a:t>
            </a:r>
            <a:r>
              <a:rPr sz="1400" spc="-20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001F5F"/>
                </a:solidFill>
                <a:latin typeface="Courier New"/>
                <a:cs typeface="Courier New"/>
              </a:rPr>
              <a:t>=</a:t>
            </a:r>
            <a:r>
              <a:rPr sz="1400" spc="-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001F5F"/>
                </a:solidFill>
                <a:latin typeface="Courier New"/>
                <a:cs typeface="Courier New"/>
              </a:rPr>
              <a:t>Drawing::Rectangle(anchoImagen </a:t>
            </a:r>
            <a:r>
              <a:rPr sz="1400" dirty="0">
                <a:solidFill>
                  <a:srgbClr val="001F5F"/>
                </a:solidFill>
                <a:latin typeface="Courier New"/>
                <a:cs typeface="Courier New"/>
              </a:rPr>
              <a:t>*</a:t>
            </a:r>
            <a:r>
              <a:rPr sz="1400" spc="60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001F5F"/>
                </a:solidFill>
                <a:latin typeface="Courier New"/>
                <a:cs typeface="Courier New"/>
              </a:rPr>
              <a:t>indice,</a:t>
            </a:r>
            <a:endParaRPr sz="1400" dirty="0">
              <a:latin typeface="Courier New"/>
              <a:cs typeface="Courier New"/>
            </a:endParaRPr>
          </a:p>
          <a:p>
            <a:pPr marL="2725420">
              <a:lnSpc>
                <a:spcPct val="100000"/>
              </a:lnSpc>
              <a:spcBef>
                <a:spcPts val="225"/>
              </a:spcBef>
            </a:pPr>
            <a:r>
              <a:rPr sz="1400" spc="-5" dirty="0">
                <a:solidFill>
                  <a:srgbClr val="001F5F"/>
                </a:solidFill>
                <a:latin typeface="Courier New"/>
                <a:cs typeface="Courier New"/>
              </a:rPr>
              <a:t>0,</a:t>
            </a:r>
            <a:endParaRPr sz="1400" dirty="0">
              <a:latin typeface="Courier New"/>
              <a:cs typeface="Courier New"/>
            </a:endParaRPr>
          </a:p>
          <a:p>
            <a:pPr marL="2725420">
              <a:lnSpc>
                <a:spcPct val="100000"/>
              </a:lnSpc>
              <a:spcBef>
                <a:spcPts val="135"/>
              </a:spcBef>
            </a:pPr>
            <a:r>
              <a:rPr sz="1400" spc="-15" dirty="0">
                <a:solidFill>
                  <a:srgbClr val="001F5F"/>
                </a:solidFill>
                <a:latin typeface="Courier New"/>
                <a:cs typeface="Courier New"/>
              </a:rPr>
              <a:t>anchoImagen,</a:t>
            </a:r>
            <a:endParaRPr sz="1400" dirty="0">
              <a:latin typeface="Courier New"/>
              <a:cs typeface="Courier New"/>
            </a:endParaRPr>
          </a:p>
          <a:p>
            <a:pPr marL="2725420">
              <a:lnSpc>
                <a:spcPct val="100000"/>
              </a:lnSpc>
              <a:spcBef>
                <a:spcPts val="170"/>
              </a:spcBef>
            </a:pPr>
            <a:r>
              <a:rPr sz="1400" spc="-15" dirty="0" err="1">
                <a:solidFill>
                  <a:srgbClr val="001F5F"/>
                </a:solidFill>
                <a:latin typeface="Courier New"/>
                <a:cs typeface="Courier New"/>
              </a:rPr>
              <a:t>altoImagen</a:t>
            </a:r>
            <a:r>
              <a:rPr sz="1400" spc="-15" dirty="0">
                <a:solidFill>
                  <a:srgbClr val="001F5F"/>
                </a:solidFill>
                <a:latin typeface="Courier New"/>
                <a:cs typeface="Courier New"/>
              </a:rPr>
              <a:t>);</a:t>
            </a:r>
            <a:endParaRPr lang="es-PE" sz="1400" spc="-15" dirty="0">
              <a:solidFill>
                <a:srgbClr val="001F5F"/>
              </a:solidFill>
              <a:latin typeface="Courier New"/>
              <a:cs typeface="Courier New"/>
            </a:endParaRPr>
          </a:p>
          <a:p>
            <a:pPr marL="2725420">
              <a:lnSpc>
                <a:spcPct val="100000"/>
              </a:lnSpc>
              <a:spcBef>
                <a:spcPts val="170"/>
              </a:spcBef>
            </a:pPr>
            <a:endParaRPr sz="14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400" spc="-5" dirty="0">
                <a:solidFill>
                  <a:srgbClr val="00CC00"/>
                </a:solidFill>
                <a:latin typeface="Courier New"/>
                <a:cs typeface="Courier New"/>
              </a:rPr>
              <a:t>//</a:t>
            </a:r>
            <a:r>
              <a:rPr sz="1400" spc="-15" dirty="0">
                <a:solidFill>
                  <a:srgbClr val="00CC00"/>
                </a:solidFill>
                <a:latin typeface="Courier New"/>
                <a:cs typeface="Courier New"/>
              </a:rPr>
              <a:t> Dibujamos</a:t>
            </a:r>
            <a:r>
              <a:rPr sz="1400" spc="-25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00CC00"/>
                </a:solidFill>
                <a:latin typeface="Courier New"/>
                <a:cs typeface="Courier New"/>
              </a:rPr>
              <a:t>la</a:t>
            </a:r>
            <a:r>
              <a:rPr sz="1400" spc="-25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00CC00"/>
                </a:solidFill>
                <a:latin typeface="Courier New"/>
                <a:cs typeface="Courier New"/>
              </a:rPr>
              <a:t>imagen</a:t>
            </a:r>
            <a:r>
              <a:rPr sz="1400" spc="-20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00CC00"/>
                </a:solidFill>
                <a:latin typeface="Courier New"/>
                <a:cs typeface="Courier New"/>
              </a:rPr>
              <a:t>en la </a:t>
            </a:r>
            <a:r>
              <a:rPr sz="1400" spc="-15" dirty="0">
                <a:solidFill>
                  <a:srgbClr val="00CC00"/>
                </a:solidFill>
                <a:latin typeface="Courier New"/>
                <a:cs typeface="Courier New"/>
              </a:rPr>
              <a:t>posicion</a:t>
            </a:r>
            <a:r>
              <a:rPr sz="1400" spc="-10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CC00"/>
                </a:solidFill>
                <a:latin typeface="Courier New"/>
                <a:cs typeface="Courier New"/>
              </a:rPr>
              <a:t>50,</a:t>
            </a:r>
            <a:r>
              <a:rPr sz="1400" spc="-50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CC00"/>
                </a:solidFill>
                <a:latin typeface="Courier New"/>
                <a:cs typeface="Courier New"/>
              </a:rPr>
              <a:t>50</a:t>
            </a:r>
            <a:endParaRPr sz="1400" dirty="0">
              <a:latin typeface="Courier New"/>
              <a:cs typeface="Courier New"/>
            </a:endParaRPr>
          </a:p>
          <a:p>
            <a:pPr marL="355600" marR="1485265" indent="-342900">
              <a:lnSpc>
                <a:spcPts val="1340"/>
              </a:lnSpc>
              <a:spcBef>
                <a:spcPts val="375"/>
              </a:spcBef>
            </a:pPr>
            <a:r>
              <a:rPr sz="1400" spc="-15" dirty="0">
                <a:solidFill>
                  <a:srgbClr val="001F5F"/>
                </a:solidFill>
                <a:latin typeface="Courier New"/>
                <a:cs typeface="Courier New"/>
              </a:rPr>
              <a:t>buffer-&gt;Graphics-&gt;DrawImage(</a:t>
            </a:r>
            <a:r>
              <a:rPr sz="1400" b="1" spc="-15" dirty="0">
                <a:solidFill>
                  <a:srgbClr val="001F5F"/>
                </a:solidFill>
                <a:latin typeface="Courier New"/>
                <a:cs typeface="Courier New"/>
              </a:rPr>
              <a:t>imgTransparente</a:t>
            </a:r>
            <a:r>
              <a:rPr sz="1400" spc="-15" dirty="0">
                <a:solidFill>
                  <a:srgbClr val="001F5F"/>
                </a:solidFill>
                <a:latin typeface="Courier New"/>
                <a:cs typeface="Courier New"/>
              </a:rPr>
              <a:t>, </a:t>
            </a:r>
            <a:r>
              <a:rPr sz="1400" spc="-10" dirty="0">
                <a:solidFill>
                  <a:srgbClr val="001F5F"/>
                </a:solidFill>
                <a:latin typeface="Courier New"/>
                <a:cs typeface="Courier New"/>
              </a:rPr>
              <a:t>50, 50, porcionAUsar, </a:t>
            </a:r>
            <a:r>
              <a:rPr sz="1400" spc="-830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001F5F"/>
                </a:solidFill>
                <a:latin typeface="Courier New"/>
                <a:cs typeface="Courier New"/>
              </a:rPr>
              <a:t>GraphicsUnit::Pixel);</a:t>
            </a:r>
            <a:endParaRPr sz="1400" dirty="0">
              <a:latin typeface="Courier New"/>
              <a:cs typeface="Courier New"/>
            </a:endParaRPr>
          </a:p>
          <a:p>
            <a:pPr marL="12700">
              <a:lnSpc>
                <a:spcPts val="1610"/>
              </a:lnSpc>
            </a:pPr>
            <a:r>
              <a:rPr sz="1400" spc="-5" dirty="0">
                <a:solidFill>
                  <a:srgbClr val="00CC00"/>
                </a:solidFill>
                <a:latin typeface="Courier New"/>
                <a:cs typeface="Courier New"/>
              </a:rPr>
              <a:t>//</a:t>
            </a:r>
            <a:r>
              <a:rPr sz="1400" spc="-30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00CC00"/>
                </a:solidFill>
                <a:latin typeface="Courier New"/>
                <a:cs typeface="Courier New"/>
              </a:rPr>
              <a:t>Aumentamos</a:t>
            </a:r>
            <a:r>
              <a:rPr sz="1400" spc="-45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CC00"/>
                </a:solidFill>
                <a:latin typeface="Courier New"/>
                <a:cs typeface="Courier New"/>
              </a:rPr>
              <a:t>el</a:t>
            </a:r>
            <a:r>
              <a:rPr sz="1400" spc="-30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00CC00"/>
                </a:solidFill>
                <a:latin typeface="Courier New"/>
                <a:cs typeface="Courier New"/>
              </a:rPr>
              <a:t>indice</a:t>
            </a:r>
            <a:endParaRPr sz="14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001F5F"/>
                </a:solidFill>
                <a:latin typeface="Courier New"/>
                <a:cs typeface="Courier New"/>
              </a:rPr>
              <a:t>indice++;</a:t>
            </a:r>
            <a:endParaRPr sz="1400" dirty="0">
              <a:latin typeface="Courier New"/>
              <a:cs typeface="Courier New"/>
            </a:endParaRPr>
          </a:p>
          <a:p>
            <a:pPr marL="355600" marR="6754495" indent="-342900">
              <a:lnSpc>
                <a:spcPct val="100000"/>
              </a:lnSpc>
            </a:pPr>
            <a:r>
              <a:rPr sz="1400" spc="-5" dirty="0">
                <a:solidFill>
                  <a:srgbClr val="0000FF"/>
                </a:solidFill>
                <a:latin typeface="Courier New"/>
                <a:cs typeface="Courier New"/>
              </a:rPr>
              <a:t>if</a:t>
            </a:r>
            <a:r>
              <a:rPr sz="1400" spc="-5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001F5F"/>
                </a:solidFill>
                <a:latin typeface="Courier New"/>
                <a:cs typeface="Courier New"/>
              </a:rPr>
              <a:t>(indice</a:t>
            </a:r>
            <a:r>
              <a:rPr sz="1400" spc="-50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1F5F"/>
                </a:solidFill>
                <a:latin typeface="Courier New"/>
                <a:cs typeface="Courier New"/>
              </a:rPr>
              <a:t>&gt;=</a:t>
            </a:r>
            <a:r>
              <a:rPr sz="1400" spc="-150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1F5F"/>
                </a:solidFill>
                <a:latin typeface="Courier New"/>
                <a:cs typeface="Courier New"/>
              </a:rPr>
              <a:t>4) </a:t>
            </a:r>
            <a:r>
              <a:rPr sz="1400" spc="-82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001F5F"/>
                </a:solidFill>
                <a:latin typeface="Courier New"/>
                <a:cs typeface="Courier New"/>
              </a:rPr>
              <a:t>indice</a:t>
            </a:r>
            <a:r>
              <a:rPr sz="1400" spc="-40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001F5F"/>
                </a:solidFill>
                <a:latin typeface="Courier New"/>
                <a:cs typeface="Courier New"/>
              </a:rPr>
              <a:t>=</a:t>
            </a:r>
            <a:r>
              <a:rPr sz="1400" spc="-9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1F5F"/>
                </a:solidFill>
                <a:latin typeface="Courier New"/>
                <a:cs typeface="Courier New"/>
              </a:rPr>
              <a:t>0;</a:t>
            </a:r>
            <a:endParaRPr sz="14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00CC00"/>
                </a:solidFill>
                <a:latin typeface="Courier New"/>
                <a:cs typeface="Courier New"/>
              </a:rPr>
              <a:t>//</a:t>
            </a:r>
            <a:r>
              <a:rPr sz="1400" spc="-35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00CC00"/>
                </a:solidFill>
                <a:latin typeface="Courier New"/>
                <a:cs typeface="Courier New"/>
              </a:rPr>
              <a:t>Limpiamos</a:t>
            </a:r>
            <a:r>
              <a:rPr sz="1400" spc="-40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00CC00"/>
                </a:solidFill>
                <a:latin typeface="Courier New"/>
                <a:cs typeface="Courier New"/>
              </a:rPr>
              <a:t>la</a:t>
            </a:r>
            <a:r>
              <a:rPr sz="1400" spc="-40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00CC00"/>
                </a:solidFill>
                <a:latin typeface="Courier New"/>
                <a:cs typeface="Courier New"/>
              </a:rPr>
              <a:t>memoria</a:t>
            </a:r>
            <a:endParaRPr sz="14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b="1" spc="-10" dirty="0">
                <a:solidFill>
                  <a:srgbClr val="0000FF"/>
                </a:solidFill>
                <a:latin typeface="Courier New"/>
                <a:cs typeface="Courier New"/>
              </a:rPr>
              <a:t>delete</a:t>
            </a:r>
            <a:r>
              <a:rPr sz="1400" b="1" spc="-1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400" b="1" spc="-15" dirty="0">
                <a:solidFill>
                  <a:srgbClr val="001F5F"/>
                </a:solidFill>
                <a:latin typeface="Courier New"/>
                <a:cs typeface="Courier New"/>
              </a:rPr>
              <a:t>imgTransparente;</a:t>
            </a:r>
            <a:endParaRPr sz="14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60394" y="563625"/>
            <a:ext cx="224536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Parpadeo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200" y="2133600"/>
            <a:ext cx="8975154" cy="36302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4945" marR="5080" indent="-182880" algn="just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195580" algn="l"/>
              </a:tabLst>
            </a:pP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Cuando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hacemos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una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aplicación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que</a:t>
            </a:r>
            <a:r>
              <a:rPr sz="2800" spc="6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tiene</a:t>
            </a:r>
            <a:r>
              <a:rPr sz="2800" spc="6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muchos 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dibujos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 o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animaciones,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es muy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probable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 que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se</a:t>
            </a:r>
            <a:r>
              <a:rPr sz="2800" spc="6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001F5F"/>
                </a:solidFill>
                <a:latin typeface="Calibri"/>
                <a:cs typeface="Calibri"/>
              </a:rPr>
              <a:t>muestre 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un </a:t>
            </a:r>
            <a:r>
              <a:rPr sz="2800" spc="-35" dirty="0">
                <a:solidFill>
                  <a:srgbClr val="001F5F"/>
                </a:solidFill>
                <a:latin typeface="Calibri"/>
                <a:cs typeface="Calibri"/>
              </a:rPr>
              <a:t>ligero</a:t>
            </a:r>
            <a:r>
              <a:rPr sz="2800" spc="-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parpadeo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en los 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elementos</a:t>
            </a:r>
            <a:r>
              <a:rPr sz="2800" spc="58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dando la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impresión 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que</a:t>
            </a:r>
            <a:r>
              <a:rPr sz="2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no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el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dibujo</a:t>
            </a:r>
            <a:r>
              <a:rPr sz="2800" spc="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no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es</a:t>
            </a:r>
            <a:r>
              <a:rPr sz="2800" spc="1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continuo.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01F5F"/>
              </a:buClr>
              <a:buFont typeface="Arial MT"/>
              <a:buChar char="•"/>
            </a:pPr>
            <a:endParaRPr sz="3950" dirty="0">
              <a:latin typeface="Calibri"/>
              <a:cs typeface="Calibri"/>
            </a:endParaRPr>
          </a:p>
          <a:p>
            <a:pPr marL="194945" marR="5080" indent="-182880" algn="just">
              <a:lnSpc>
                <a:spcPct val="100000"/>
              </a:lnSpc>
              <a:buFont typeface="Arial MT"/>
              <a:buChar char="•"/>
              <a:tabLst>
                <a:tab pos="195580" algn="l"/>
              </a:tabLst>
            </a:pPr>
            <a:r>
              <a:rPr sz="2800" spc="-35" dirty="0">
                <a:solidFill>
                  <a:srgbClr val="001F5F"/>
                </a:solidFill>
                <a:latin typeface="Calibri"/>
                <a:cs typeface="Calibri"/>
              </a:rPr>
              <a:t>Esto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se 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debe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a 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que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el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dibujo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se </a:t>
            </a:r>
            <a:r>
              <a:rPr sz="2800" spc="-45" dirty="0">
                <a:solidFill>
                  <a:srgbClr val="001F5F"/>
                </a:solidFill>
                <a:latin typeface="Calibri"/>
                <a:cs typeface="Calibri"/>
              </a:rPr>
              <a:t>está </a:t>
            </a:r>
            <a:r>
              <a:rPr sz="2800" spc="-30" dirty="0">
                <a:solidFill>
                  <a:srgbClr val="001F5F"/>
                </a:solidFill>
                <a:latin typeface="Calibri"/>
                <a:cs typeface="Calibri"/>
              </a:rPr>
              <a:t>mostrando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en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todas 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sus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etapas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construcción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en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lugar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simplemente 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40" dirty="0">
                <a:solidFill>
                  <a:srgbClr val="001F5F"/>
                </a:solidFill>
                <a:latin typeface="Calibri"/>
                <a:cs typeface="Calibri"/>
              </a:rPr>
              <a:t>mostrar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 el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resultado</a:t>
            </a:r>
            <a:r>
              <a:rPr sz="2800" spc="5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final.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55698" y="563625"/>
            <a:ext cx="524319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Parpadeo</a:t>
            </a:r>
            <a:r>
              <a:rPr spc="-75" dirty="0"/>
              <a:t> </a:t>
            </a:r>
            <a:r>
              <a:rPr dirty="0"/>
              <a:t>-</a:t>
            </a:r>
            <a:r>
              <a:rPr spc="-40" dirty="0"/>
              <a:t> </a:t>
            </a:r>
            <a:r>
              <a:rPr spc="-5" dirty="0"/>
              <a:t>Explicación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1000" y="1596643"/>
            <a:ext cx="9296399" cy="83292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287020" marR="5080" indent="-274320">
              <a:lnSpc>
                <a:spcPts val="3000"/>
              </a:lnSpc>
              <a:spcBef>
                <a:spcPts val="495"/>
              </a:spcBef>
              <a:buFont typeface="Segoe UI Symbol"/>
              <a:buChar char="⚫"/>
              <a:tabLst>
                <a:tab pos="287020" algn="l"/>
                <a:tab pos="2275840" algn="l"/>
                <a:tab pos="3048635" algn="l"/>
                <a:tab pos="4728210" algn="l"/>
                <a:tab pos="6086475" algn="l"/>
              </a:tabLst>
            </a:pP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I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m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gin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e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mo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s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qu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q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u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e</a:t>
            </a:r>
            <a:r>
              <a:rPr sz="2800" spc="-105" dirty="0">
                <a:solidFill>
                  <a:srgbClr val="001F5F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emos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m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o</a:t>
            </a:r>
            <a:r>
              <a:rPr sz="2800" spc="-70" dirty="0">
                <a:solidFill>
                  <a:srgbClr val="001F5F"/>
                </a:solidFill>
                <a:latin typeface="Calibri"/>
                <a:cs typeface="Calibri"/>
              </a:rPr>
              <a:t>s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t</a:t>
            </a:r>
            <a:r>
              <a:rPr sz="2800" spc="-140" dirty="0">
                <a:solidFill>
                  <a:srgbClr val="001F5F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ar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sz="2800" spc="-5" dirty="0" err="1">
                <a:solidFill>
                  <a:srgbClr val="001F5F"/>
                </a:solidFill>
                <a:latin typeface="Calibri"/>
                <a:cs typeface="Calibri"/>
              </a:rPr>
              <a:t>en</a:t>
            </a:r>
            <a:r>
              <a:rPr lang="es-PE" sz="2800" spc="-5" dirty="0">
                <a:solidFill>
                  <a:srgbClr val="001F5F"/>
                </a:solidFill>
                <a:latin typeface="Calibri"/>
                <a:cs typeface="Calibri"/>
              </a:rPr>
              <a:t> pantalla 100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rectángulos</a:t>
            </a:r>
            <a:r>
              <a:rPr sz="2800" spc="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en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40" dirty="0">
                <a:solidFill>
                  <a:srgbClr val="001F5F"/>
                </a:solidFill>
                <a:latin typeface="Calibri"/>
                <a:cs typeface="Calibri"/>
              </a:rPr>
              <a:t>distintas</a:t>
            </a:r>
            <a:r>
              <a:rPr sz="2800" spc="1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posiciones: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1001" y="2898139"/>
            <a:ext cx="7032066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95"/>
              </a:spcBef>
              <a:buFont typeface="Segoe UI Symbol"/>
              <a:buChar char="⚫"/>
              <a:tabLst>
                <a:tab pos="287020" algn="l"/>
              </a:tabLst>
            </a:pP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En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el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timer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 colocaríamos</a:t>
            </a:r>
            <a:r>
              <a:rPr sz="2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el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 siguiente</a:t>
            </a:r>
            <a:r>
              <a:rPr sz="2800" spc="5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código: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57615" y="3850366"/>
            <a:ext cx="7343167" cy="29787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691639">
              <a:lnSpc>
                <a:spcPct val="115399"/>
              </a:lnSpc>
              <a:spcBef>
                <a:spcPts val="100"/>
              </a:spcBef>
            </a:pPr>
            <a:r>
              <a:rPr spc="-15" dirty="0">
                <a:solidFill>
                  <a:srgbClr val="001F5F"/>
                </a:solidFill>
                <a:latin typeface="Courier New"/>
                <a:cs typeface="Courier New"/>
              </a:rPr>
              <a:t>Graphics </a:t>
            </a:r>
            <a:r>
              <a:rPr spc="-10" dirty="0">
                <a:solidFill>
                  <a:srgbClr val="001F5F"/>
                </a:solidFill>
                <a:latin typeface="Courier New"/>
                <a:cs typeface="Courier New"/>
              </a:rPr>
              <a:t>^g </a:t>
            </a:r>
            <a:r>
              <a:rPr spc="-5" dirty="0">
                <a:solidFill>
                  <a:srgbClr val="001F5F"/>
                </a:solidFill>
                <a:latin typeface="Courier New"/>
                <a:cs typeface="Courier New"/>
              </a:rPr>
              <a:t>= </a:t>
            </a:r>
            <a:r>
              <a:rPr spc="-20" dirty="0">
                <a:solidFill>
                  <a:srgbClr val="0000FF"/>
                </a:solidFill>
                <a:latin typeface="Courier New"/>
                <a:cs typeface="Courier New"/>
              </a:rPr>
              <a:t>this</a:t>
            </a:r>
            <a:r>
              <a:rPr spc="-20" dirty="0">
                <a:solidFill>
                  <a:srgbClr val="001F5F"/>
                </a:solidFill>
                <a:latin typeface="Courier New"/>
                <a:cs typeface="Courier New"/>
              </a:rPr>
              <a:t>-&gt;CreateGraphics(); </a:t>
            </a:r>
            <a:endParaRPr lang="es-PE" spc="-20" dirty="0">
              <a:solidFill>
                <a:srgbClr val="001F5F"/>
              </a:solidFill>
              <a:latin typeface="Courier New"/>
              <a:cs typeface="Courier New"/>
            </a:endParaRPr>
          </a:p>
          <a:p>
            <a:pPr marL="12700" marR="1691639">
              <a:lnSpc>
                <a:spcPct val="115399"/>
              </a:lnSpc>
              <a:spcBef>
                <a:spcPts val="100"/>
              </a:spcBef>
            </a:pPr>
            <a:r>
              <a:rPr spc="-770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001F5F"/>
                </a:solidFill>
                <a:latin typeface="Courier New"/>
                <a:cs typeface="Courier New"/>
              </a:rPr>
              <a:t>g-&gt;Clear(Color::White);</a:t>
            </a:r>
            <a:endParaRPr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pc="-15" dirty="0">
                <a:solidFill>
                  <a:srgbClr val="0000FF"/>
                </a:solidFill>
                <a:latin typeface="Courier New"/>
                <a:cs typeface="Courier New"/>
              </a:rPr>
              <a:t>for</a:t>
            </a:r>
            <a:r>
              <a:rPr spc="-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pc="-15" dirty="0">
                <a:solidFill>
                  <a:srgbClr val="001F5F"/>
                </a:solidFill>
                <a:latin typeface="Courier New"/>
                <a:cs typeface="Courier New"/>
              </a:rPr>
              <a:t>(</a:t>
            </a:r>
            <a:r>
              <a:rPr spc="-15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pc="-5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pc="-15" dirty="0">
                <a:solidFill>
                  <a:srgbClr val="001F5F"/>
                </a:solidFill>
                <a:latin typeface="Courier New"/>
                <a:cs typeface="Courier New"/>
              </a:rPr>
              <a:t>i=0;</a:t>
            </a:r>
            <a:r>
              <a:rPr spc="-20" dirty="0">
                <a:solidFill>
                  <a:srgbClr val="001F5F"/>
                </a:solidFill>
                <a:latin typeface="Courier New"/>
                <a:cs typeface="Courier New"/>
              </a:rPr>
              <a:t> i&lt;100;</a:t>
            </a:r>
            <a:r>
              <a:rPr spc="-5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pc="-15" dirty="0">
                <a:solidFill>
                  <a:srgbClr val="001F5F"/>
                </a:solidFill>
                <a:latin typeface="Courier New"/>
                <a:cs typeface="Courier New"/>
              </a:rPr>
              <a:t>i++)</a:t>
            </a:r>
            <a:endParaRPr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pc="-5" dirty="0">
                <a:solidFill>
                  <a:srgbClr val="001F5F"/>
                </a:solidFill>
                <a:latin typeface="Courier New"/>
                <a:cs typeface="Courier New"/>
              </a:rPr>
              <a:t>{</a:t>
            </a:r>
            <a:endParaRPr dirty="0">
              <a:latin typeface="Courier New"/>
              <a:cs typeface="Courier New"/>
            </a:endParaRPr>
          </a:p>
          <a:p>
            <a:pPr marL="241300">
              <a:lnSpc>
                <a:spcPct val="100000"/>
              </a:lnSpc>
              <a:spcBef>
                <a:spcPts val="200"/>
              </a:spcBef>
            </a:pPr>
            <a:r>
              <a:rPr spc="-10" dirty="0">
                <a:solidFill>
                  <a:srgbClr val="0000FF"/>
                </a:solidFill>
                <a:latin typeface="Courier New"/>
                <a:cs typeface="Courier New"/>
              </a:rPr>
              <a:t>if</a:t>
            </a:r>
            <a:r>
              <a:rPr spc="-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001F5F"/>
                </a:solidFill>
                <a:latin typeface="Courier New"/>
                <a:cs typeface="Courier New"/>
              </a:rPr>
              <a:t>(i</a:t>
            </a:r>
            <a:r>
              <a:rPr spc="-40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pc="-5" dirty="0">
                <a:solidFill>
                  <a:srgbClr val="001F5F"/>
                </a:solidFill>
                <a:latin typeface="Courier New"/>
                <a:cs typeface="Courier New"/>
              </a:rPr>
              <a:t>%</a:t>
            </a:r>
            <a:r>
              <a:rPr spc="-40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pc="-5" dirty="0">
                <a:solidFill>
                  <a:srgbClr val="001F5F"/>
                </a:solidFill>
                <a:latin typeface="Courier New"/>
                <a:cs typeface="Courier New"/>
              </a:rPr>
              <a:t>2</a:t>
            </a:r>
            <a:r>
              <a:rPr spc="-2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001F5F"/>
                </a:solidFill>
                <a:latin typeface="Courier New"/>
                <a:cs typeface="Courier New"/>
              </a:rPr>
              <a:t>==</a:t>
            </a:r>
            <a:r>
              <a:rPr spc="-80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pc="-15" dirty="0">
                <a:solidFill>
                  <a:srgbClr val="001F5F"/>
                </a:solidFill>
                <a:latin typeface="Courier New"/>
                <a:cs typeface="Courier New"/>
              </a:rPr>
              <a:t>0)</a:t>
            </a:r>
            <a:endParaRPr dirty="0">
              <a:latin typeface="Courier New"/>
              <a:cs typeface="Courier New"/>
            </a:endParaRPr>
          </a:p>
          <a:p>
            <a:pPr marL="241300" marR="100965" indent="198120">
              <a:lnSpc>
                <a:spcPts val="1789"/>
              </a:lnSpc>
              <a:spcBef>
                <a:spcPts val="50"/>
              </a:spcBef>
            </a:pPr>
            <a:r>
              <a:rPr spc="-20" dirty="0">
                <a:solidFill>
                  <a:srgbClr val="001F5F"/>
                </a:solidFill>
                <a:latin typeface="Courier New"/>
                <a:cs typeface="Courier New"/>
              </a:rPr>
              <a:t>g-&gt;FillRectangle(Brushes::Red, </a:t>
            </a:r>
            <a:r>
              <a:rPr spc="-15" dirty="0">
                <a:solidFill>
                  <a:srgbClr val="001F5F"/>
                </a:solidFill>
                <a:latin typeface="Courier New"/>
                <a:cs typeface="Courier New"/>
              </a:rPr>
              <a:t>i*2, i*2, </a:t>
            </a:r>
            <a:r>
              <a:rPr spc="-10" dirty="0">
                <a:solidFill>
                  <a:srgbClr val="001F5F"/>
                </a:solidFill>
                <a:latin typeface="Courier New"/>
                <a:cs typeface="Courier New"/>
              </a:rPr>
              <a:t>50, </a:t>
            </a:r>
            <a:r>
              <a:rPr spc="-15" dirty="0">
                <a:solidFill>
                  <a:srgbClr val="001F5F"/>
                </a:solidFill>
                <a:latin typeface="Courier New"/>
                <a:cs typeface="Courier New"/>
              </a:rPr>
              <a:t>50); </a:t>
            </a:r>
            <a:r>
              <a:rPr spc="-770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pc="-15" dirty="0">
                <a:solidFill>
                  <a:srgbClr val="0000FF"/>
                </a:solidFill>
                <a:latin typeface="Courier New"/>
                <a:cs typeface="Courier New"/>
              </a:rPr>
              <a:t>else</a:t>
            </a:r>
            <a:endParaRPr dirty="0">
              <a:latin typeface="Courier New"/>
              <a:cs typeface="Courier New"/>
            </a:endParaRPr>
          </a:p>
          <a:p>
            <a:pPr marL="438784">
              <a:lnSpc>
                <a:spcPct val="100000"/>
              </a:lnSpc>
              <a:spcBef>
                <a:spcPts val="165"/>
              </a:spcBef>
            </a:pPr>
            <a:r>
              <a:rPr spc="-20" dirty="0">
                <a:solidFill>
                  <a:srgbClr val="001F5F"/>
                </a:solidFill>
                <a:latin typeface="Courier New"/>
                <a:cs typeface="Courier New"/>
              </a:rPr>
              <a:t>g-&gt;FillRectangle(Brushes::Lime,</a:t>
            </a:r>
            <a:r>
              <a:rPr spc="-30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001F5F"/>
                </a:solidFill>
                <a:latin typeface="Courier New"/>
                <a:cs typeface="Courier New"/>
              </a:rPr>
              <a:t>i*2,</a:t>
            </a:r>
            <a:r>
              <a:rPr spc="-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001F5F"/>
                </a:solidFill>
                <a:latin typeface="Courier New"/>
                <a:cs typeface="Courier New"/>
              </a:rPr>
              <a:t>i*2,</a:t>
            </a:r>
            <a:r>
              <a:rPr spc="-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001F5F"/>
                </a:solidFill>
                <a:latin typeface="Courier New"/>
                <a:cs typeface="Courier New"/>
              </a:rPr>
              <a:t>50,</a:t>
            </a:r>
            <a:r>
              <a:rPr spc="-70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pc="-15" dirty="0">
                <a:solidFill>
                  <a:srgbClr val="001F5F"/>
                </a:solidFill>
                <a:latin typeface="Courier New"/>
                <a:cs typeface="Courier New"/>
              </a:rPr>
              <a:t>50);</a:t>
            </a:r>
            <a:endParaRPr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pc="-5" dirty="0">
                <a:solidFill>
                  <a:srgbClr val="001F5F"/>
                </a:solidFill>
                <a:latin typeface="Courier New"/>
                <a:cs typeface="Courier New"/>
              </a:rPr>
              <a:t>}</a:t>
            </a:r>
            <a:endParaRPr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20" dirty="0">
                <a:solidFill>
                  <a:srgbClr val="0000FF"/>
                </a:solidFill>
                <a:latin typeface="Courier New"/>
                <a:cs typeface="Courier New"/>
              </a:rPr>
              <a:t>delete</a:t>
            </a:r>
            <a:r>
              <a:rPr spc="-6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pc="-20" dirty="0">
                <a:solidFill>
                  <a:srgbClr val="001F5F"/>
                </a:solidFill>
                <a:latin typeface="Courier New"/>
                <a:cs typeface="Courier New"/>
              </a:rPr>
              <a:t>g;</a:t>
            </a:r>
            <a:endParaRPr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2357" y="563625"/>
            <a:ext cx="53498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Parpadeo</a:t>
            </a:r>
            <a:r>
              <a:rPr spc="-75" dirty="0"/>
              <a:t> </a:t>
            </a:r>
            <a:r>
              <a:rPr dirty="0"/>
              <a:t>–</a:t>
            </a:r>
            <a:r>
              <a:rPr spc="-45" dirty="0"/>
              <a:t> </a:t>
            </a:r>
            <a:r>
              <a:rPr spc="-5" dirty="0"/>
              <a:t>Explicación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200" y="1828800"/>
            <a:ext cx="8989771" cy="4057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7620" indent="-342900" algn="just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5600" algn="l"/>
              </a:tabLst>
            </a:pP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El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código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001F5F"/>
                </a:solidFill>
                <a:latin typeface="Calibri"/>
                <a:cs typeface="Calibri"/>
              </a:rPr>
              <a:t>mostrado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001F5F"/>
                </a:solidFill>
                <a:latin typeface="Calibri"/>
                <a:cs typeface="Calibri"/>
              </a:rPr>
              <a:t>mostraría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los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100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rectángulos,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sin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embargo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no se 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mostrarían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de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una </a:t>
            </a:r>
            <a:r>
              <a:rPr sz="2800" spc="-35" dirty="0">
                <a:solidFill>
                  <a:srgbClr val="001F5F"/>
                </a:solidFill>
                <a:latin typeface="Calibri"/>
                <a:cs typeface="Calibri"/>
              </a:rPr>
              <a:t>forma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limpia sino que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aparecería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un</a:t>
            </a:r>
            <a:r>
              <a:rPr sz="2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pequeño</a:t>
            </a:r>
            <a:r>
              <a:rPr sz="2800" spc="9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parpadeo.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01F5F"/>
              </a:buClr>
              <a:buFont typeface="Arial MT"/>
              <a:buChar char="•"/>
            </a:pPr>
            <a:endParaRPr sz="3950" dirty="0">
              <a:latin typeface="Calibri"/>
              <a:cs typeface="Calibri"/>
            </a:endParaRPr>
          </a:p>
          <a:p>
            <a:pPr marL="354965" marR="5080" indent="-342900" algn="just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sz="2800" spc="-40" dirty="0">
                <a:solidFill>
                  <a:srgbClr val="001F5F"/>
                </a:solidFill>
                <a:latin typeface="Calibri"/>
                <a:cs typeface="Calibri"/>
              </a:rPr>
              <a:t>Este 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parpadeo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se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debe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a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que cada </a:t>
            </a:r>
            <a:r>
              <a:rPr sz="2800" spc="-40" dirty="0">
                <a:solidFill>
                  <a:srgbClr val="001F5F"/>
                </a:solidFill>
                <a:latin typeface="Calibri"/>
                <a:cs typeface="Calibri"/>
              </a:rPr>
              <a:t>vez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que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se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llama 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al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método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 FillRectangle,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no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solo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 se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40" dirty="0">
                <a:solidFill>
                  <a:srgbClr val="001F5F"/>
                </a:solidFill>
                <a:latin typeface="Calibri"/>
                <a:cs typeface="Calibri"/>
              </a:rPr>
              <a:t>está</a:t>
            </a:r>
            <a:r>
              <a:rPr sz="2800" spc="55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pintando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el 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rectángulo</a:t>
            </a:r>
            <a:r>
              <a:rPr sz="2800" spc="58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sino que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se </a:t>
            </a:r>
            <a:r>
              <a:rPr sz="2800" spc="-45" dirty="0">
                <a:solidFill>
                  <a:srgbClr val="001F5F"/>
                </a:solidFill>
                <a:latin typeface="Calibri"/>
                <a:cs typeface="Calibri"/>
              </a:rPr>
              <a:t>está</a:t>
            </a:r>
            <a:r>
              <a:rPr sz="2800" spc="54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mostrando</a:t>
            </a:r>
            <a:r>
              <a:rPr sz="2800" spc="58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en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pantalla, 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por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 lo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que se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nos </a:t>
            </a:r>
            <a:r>
              <a:rPr sz="2800" spc="-30" dirty="0">
                <a:solidFill>
                  <a:srgbClr val="001F5F"/>
                </a:solidFill>
                <a:latin typeface="Calibri"/>
                <a:cs typeface="Calibri"/>
              </a:rPr>
              <a:t>presentan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100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imágenes </a:t>
            </a:r>
            <a:r>
              <a:rPr sz="2800" spc="-30" dirty="0">
                <a:solidFill>
                  <a:srgbClr val="001F5F"/>
                </a:solidFill>
                <a:latin typeface="Calibri"/>
                <a:cs typeface="Calibri"/>
              </a:rPr>
              <a:t>distintas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en 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un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periodo</a:t>
            </a:r>
            <a:r>
              <a:rPr sz="2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muy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corto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dándonos</a:t>
            </a:r>
            <a:r>
              <a:rPr sz="2800" spc="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así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un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45" dirty="0">
                <a:solidFill>
                  <a:srgbClr val="001F5F"/>
                </a:solidFill>
                <a:latin typeface="Calibri"/>
                <a:cs typeface="Calibri"/>
              </a:rPr>
              <a:t>efecto</a:t>
            </a:r>
            <a:r>
              <a:rPr sz="2800" spc="-5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2800" spc="17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parpadeo.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2357" y="563625"/>
            <a:ext cx="53498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Parpadeo</a:t>
            </a:r>
            <a:r>
              <a:rPr spc="-75" dirty="0"/>
              <a:t> </a:t>
            </a:r>
            <a:r>
              <a:rPr dirty="0"/>
              <a:t>–</a:t>
            </a:r>
            <a:r>
              <a:rPr spc="-45" dirty="0"/>
              <a:t> </a:t>
            </a:r>
            <a:r>
              <a:rPr spc="-5" dirty="0"/>
              <a:t>Explicación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1001" y="1635709"/>
            <a:ext cx="9296400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  <a:tab pos="998855" algn="l"/>
              </a:tabLst>
            </a:pPr>
            <a:r>
              <a:rPr sz="2800" spc="-5" dirty="0" err="1">
                <a:solidFill>
                  <a:srgbClr val="001F5F"/>
                </a:solidFill>
                <a:latin typeface="Calibri"/>
                <a:cs typeface="Calibri"/>
              </a:rPr>
              <a:t>En</a:t>
            </a:r>
            <a:r>
              <a:rPr lang="es-PE" sz="2800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60" dirty="0" err="1">
                <a:solidFill>
                  <a:srgbClr val="001F5F"/>
                </a:solidFill>
                <a:latin typeface="Calibri"/>
                <a:cs typeface="Calibri"/>
              </a:rPr>
              <a:t>r</a:t>
            </a:r>
            <a:r>
              <a:rPr sz="2800" spc="-20" dirty="0" err="1">
                <a:solidFill>
                  <a:srgbClr val="001F5F"/>
                </a:solidFill>
                <a:latin typeface="Calibri"/>
                <a:cs typeface="Calibri"/>
              </a:rPr>
              <a:t>e</a:t>
            </a:r>
            <a:r>
              <a:rPr sz="2800" spc="-15" dirty="0" err="1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sz="2800" spc="-25" dirty="0" err="1">
                <a:solidFill>
                  <a:srgbClr val="001F5F"/>
                </a:solidFill>
                <a:latin typeface="Calibri"/>
                <a:cs typeface="Calibri"/>
              </a:rPr>
              <a:t>lid</a:t>
            </a:r>
            <a:r>
              <a:rPr sz="2800" spc="-15" dirty="0" err="1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sz="2800" spc="-5" dirty="0" err="1">
                <a:solidFill>
                  <a:srgbClr val="001F5F"/>
                </a:solidFill>
                <a:latin typeface="Calibri"/>
                <a:cs typeface="Calibri"/>
              </a:rPr>
              <a:t>d</a:t>
            </a:r>
            <a:r>
              <a:rPr lang="es-PE" sz="2800" spc="-5" dirty="0">
                <a:solidFill>
                  <a:srgbClr val="001F5F"/>
                </a:solidFill>
                <a:latin typeface="Calibri"/>
                <a:cs typeface="Calibri"/>
              </a:rPr>
              <a:t> se nos están mostrando todas estas imágenes en un tiempo muy corto: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7220" y="4025244"/>
            <a:ext cx="9260181" cy="30700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8255" indent="-343535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6235" algn="l"/>
              </a:tabLst>
            </a:pPr>
            <a:r>
              <a:rPr lang="es-PE" sz="2400" spc="-25" dirty="0">
                <a:solidFill>
                  <a:srgbClr val="001F5F"/>
                </a:solidFill>
                <a:latin typeface="Calibri"/>
                <a:cs typeface="Calibri"/>
              </a:rPr>
              <a:t>É</a:t>
            </a:r>
            <a:r>
              <a:rPr sz="2400" spc="-25" dirty="0" err="1">
                <a:solidFill>
                  <a:srgbClr val="001F5F"/>
                </a:solidFill>
                <a:latin typeface="Calibri"/>
                <a:cs typeface="Calibri"/>
              </a:rPr>
              <a:t>stas</a:t>
            </a:r>
            <a:r>
              <a:rPr sz="2400" spc="-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libri"/>
                <a:cs typeface="Calibri"/>
              </a:rPr>
              <a:t>son solo </a:t>
            </a:r>
            <a:r>
              <a:rPr sz="2400" spc="-5" dirty="0">
                <a:solidFill>
                  <a:srgbClr val="001F5F"/>
                </a:solidFill>
                <a:latin typeface="Calibri"/>
                <a:cs typeface="Calibri"/>
              </a:rPr>
              <a:t>las </a:t>
            </a:r>
            <a:r>
              <a:rPr sz="2400" spc="-20" dirty="0">
                <a:solidFill>
                  <a:srgbClr val="001F5F"/>
                </a:solidFill>
                <a:latin typeface="Calibri"/>
                <a:cs typeface="Calibri"/>
              </a:rPr>
              <a:t>primeras </a:t>
            </a:r>
            <a:r>
              <a:rPr sz="2400" dirty="0">
                <a:solidFill>
                  <a:srgbClr val="001F5F"/>
                </a:solidFill>
                <a:latin typeface="Calibri"/>
                <a:cs typeface="Calibri"/>
              </a:rPr>
              <a:t>6 </a:t>
            </a:r>
            <a:r>
              <a:rPr sz="2400" spc="-15" dirty="0">
                <a:solidFill>
                  <a:srgbClr val="001F5F"/>
                </a:solidFill>
                <a:latin typeface="Calibri"/>
                <a:cs typeface="Calibri"/>
              </a:rPr>
              <a:t>imágenes </a:t>
            </a:r>
            <a:r>
              <a:rPr sz="2400" spc="-5" dirty="0">
                <a:solidFill>
                  <a:srgbClr val="001F5F"/>
                </a:solidFill>
                <a:latin typeface="Calibri"/>
                <a:cs typeface="Calibri"/>
              </a:rPr>
              <a:t>que se nos </a:t>
            </a:r>
            <a:r>
              <a:rPr sz="2400" spc="-25" dirty="0">
                <a:solidFill>
                  <a:srgbClr val="001F5F"/>
                </a:solidFill>
                <a:latin typeface="Calibri"/>
                <a:cs typeface="Calibri"/>
              </a:rPr>
              <a:t>muestran </a:t>
            </a:r>
            <a:r>
              <a:rPr sz="2400" spc="-20" dirty="0">
                <a:solidFill>
                  <a:srgbClr val="001F5F"/>
                </a:solidFill>
                <a:latin typeface="Calibri"/>
                <a:cs typeface="Calibri"/>
              </a:rPr>
              <a:t> antes</a:t>
            </a:r>
            <a:r>
              <a:rPr sz="24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24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alibri"/>
                <a:cs typeface="Calibri"/>
              </a:rPr>
              <a:t>que</a:t>
            </a:r>
            <a:r>
              <a:rPr sz="24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001F5F"/>
                </a:solidFill>
                <a:latin typeface="Calibri"/>
                <a:cs typeface="Calibri"/>
              </a:rPr>
              <a:t>obtengamos</a:t>
            </a:r>
            <a:r>
              <a:rPr sz="2400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1F5F"/>
                </a:solidFill>
                <a:latin typeface="Calibri"/>
                <a:cs typeface="Calibri"/>
              </a:rPr>
              <a:t>el</a:t>
            </a:r>
            <a:r>
              <a:rPr sz="24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001F5F"/>
                </a:solidFill>
                <a:latin typeface="Calibri"/>
                <a:cs typeface="Calibri"/>
              </a:rPr>
              <a:t>resultado</a:t>
            </a:r>
            <a:r>
              <a:rPr sz="2400" spc="-15" dirty="0">
                <a:solidFill>
                  <a:srgbClr val="001F5F"/>
                </a:solidFill>
                <a:latin typeface="Calibri"/>
                <a:cs typeface="Calibri"/>
              </a:rPr>
              <a:t> con</a:t>
            </a:r>
            <a:r>
              <a:rPr sz="2400" spc="5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1F5F"/>
                </a:solidFill>
                <a:latin typeface="Calibri"/>
                <a:cs typeface="Calibri"/>
              </a:rPr>
              <a:t>los</a:t>
            </a:r>
            <a:r>
              <a:rPr sz="2400" spc="54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001F5F"/>
                </a:solidFill>
                <a:latin typeface="Calibri"/>
                <a:cs typeface="Calibri"/>
              </a:rPr>
              <a:t>100 </a:t>
            </a:r>
            <a:r>
              <a:rPr sz="24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libri"/>
                <a:cs typeface="Calibri"/>
              </a:rPr>
              <a:t>rectángulos.</a:t>
            </a:r>
            <a:r>
              <a:rPr sz="2400" spc="-6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endParaRPr lang="es-PE" sz="2400" spc="-65" dirty="0">
              <a:solidFill>
                <a:srgbClr val="001F5F"/>
              </a:solidFill>
              <a:latin typeface="Calibri"/>
              <a:cs typeface="Calibri"/>
            </a:endParaRPr>
          </a:p>
          <a:p>
            <a:pPr marL="12065" marR="8255" algn="just">
              <a:lnSpc>
                <a:spcPct val="100000"/>
              </a:lnSpc>
              <a:spcBef>
                <a:spcPts val="100"/>
              </a:spcBef>
              <a:tabLst>
                <a:tab pos="356235" algn="l"/>
              </a:tabLst>
            </a:pPr>
            <a:r>
              <a:rPr lang="es-PE" sz="2400" spc="-65" dirty="0">
                <a:solidFill>
                  <a:srgbClr val="001F5F"/>
                </a:solidFill>
                <a:latin typeface="Calibri"/>
                <a:cs typeface="Calibri"/>
              </a:rPr>
              <a:t>     </a:t>
            </a:r>
            <a:r>
              <a:rPr sz="2400" spc="-25" dirty="0">
                <a:solidFill>
                  <a:srgbClr val="001F5F"/>
                </a:solidFill>
                <a:latin typeface="Calibri"/>
                <a:cs typeface="Calibri"/>
              </a:rPr>
              <a:t>(Falta</a:t>
            </a:r>
            <a:r>
              <a:rPr sz="2400" spc="-7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001F5F"/>
                </a:solidFill>
                <a:latin typeface="Calibri"/>
                <a:cs typeface="Calibri"/>
              </a:rPr>
              <a:t>mostrar</a:t>
            </a:r>
            <a:r>
              <a:rPr sz="2400" spc="-7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alibri"/>
                <a:cs typeface="Calibri"/>
              </a:rPr>
              <a:t>94</a:t>
            </a:r>
            <a:r>
              <a:rPr sz="2400" spc="-8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spc="-5" dirty="0" err="1">
                <a:solidFill>
                  <a:srgbClr val="001F5F"/>
                </a:solidFill>
                <a:latin typeface="Calibri"/>
                <a:cs typeface="Calibri"/>
              </a:rPr>
              <a:t>imágenes</a:t>
            </a:r>
            <a:r>
              <a:rPr sz="2400" spc="-5" dirty="0">
                <a:solidFill>
                  <a:srgbClr val="001F5F"/>
                </a:solidFill>
                <a:latin typeface="Calibri"/>
                <a:cs typeface="Calibri"/>
              </a:rPr>
              <a:t>).</a:t>
            </a:r>
            <a:endParaRPr lang="es-PE" sz="2400" spc="-5" dirty="0">
              <a:solidFill>
                <a:srgbClr val="001F5F"/>
              </a:solidFill>
              <a:latin typeface="Calibri"/>
              <a:cs typeface="Calibri"/>
            </a:endParaRPr>
          </a:p>
          <a:p>
            <a:pPr marL="12065" marR="8255" algn="just">
              <a:lnSpc>
                <a:spcPct val="100000"/>
              </a:lnSpc>
              <a:spcBef>
                <a:spcPts val="100"/>
              </a:spcBef>
              <a:tabLst>
                <a:tab pos="356235" algn="l"/>
              </a:tabLst>
            </a:pPr>
            <a:endParaRPr sz="2400" dirty="0">
              <a:latin typeface="Calibri"/>
              <a:cs typeface="Calibri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356235" algn="l"/>
              </a:tabLst>
            </a:pPr>
            <a:r>
              <a:rPr sz="2400" dirty="0">
                <a:solidFill>
                  <a:srgbClr val="001F5F"/>
                </a:solidFill>
                <a:latin typeface="Calibri"/>
                <a:cs typeface="Calibri"/>
              </a:rPr>
              <a:t>Y </a:t>
            </a:r>
            <a:r>
              <a:rPr sz="2400" spc="-25" dirty="0">
                <a:solidFill>
                  <a:srgbClr val="001F5F"/>
                </a:solidFill>
                <a:latin typeface="Calibri"/>
                <a:cs typeface="Calibri"/>
              </a:rPr>
              <a:t>esto </a:t>
            </a:r>
            <a:r>
              <a:rPr sz="2400" dirty="0">
                <a:solidFill>
                  <a:srgbClr val="001F5F"/>
                </a:solidFill>
                <a:latin typeface="Calibri"/>
                <a:cs typeface="Calibri"/>
              </a:rPr>
              <a:t>es </a:t>
            </a:r>
            <a:r>
              <a:rPr sz="2400" spc="-25" dirty="0">
                <a:solidFill>
                  <a:srgbClr val="001F5F"/>
                </a:solidFill>
                <a:latin typeface="Calibri"/>
                <a:cs typeface="Calibri"/>
              </a:rPr>
              <a:t>tan </a:t>
            </a:r>
            <a:r>
              <a:rPr sz="2400" spc="-10" dirty="0">
                <a:solidFill>
                  <a:srgbClr val="001F5F"/>
                </a:solidFill>
                <a:latin typeface="Calibri"/>
                <a:cs typeface="Calibri"/>
              </a:rPr>
              <a:t>solo la </a:t>
            </a:r>
            <a:r>
              <a:rPr sz="2400" spc="-25" dirty="0">
                <a:solidFill>
                  <a:srgbClr val="001F5F"/>
                </a:solidFill>
                <a:latin typeface="Calibri"/>
                <a:cs typeface="Calibri"/>
              </a:rPr>
              <a:t>primera </a:t>
            </a:r>
            <a:r>
              <a:rPr sz="2400" spc="-10" dirty="0">
                <a:solidFill>
                  <a:srgbClr val="001F5F"/>
                </a:solidFill>
                <a:latin typeface="Calibri"/>
                <a:cs typeface="Calibri"/>
              </a:rPr>
              <a:t>pasada. </a:t>
            </a:r>
            <a:r>
              <a:rPr sz="2400" spc="-5" dirty="0">
                <a:solidFill>
                  <a:srgbClr val="001F5F"/>
                </a:solidFill>
                <a:latin typeface="Calibri"/>
                <a:cs typeface="Calibri"/>
              </a:rPr>
              <a:t>Cuando </a:t>
            </a:r>
            <a:r>
              <a:rPr sz="2400" spc="-25" dirty="0">
                <a:solidFill>
                  <a:srgbClr val="001F5F"/>
                </a:solidFill>
                <a:latin typeface="Calibri"/>
                <a:cs typeface="Calibri"/>
              </a:rPr>
              <a:t>estamos dentro </a:t>
            </a:r>
            <a:r>
              <a:rPr sz="2400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24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alibri"/>
                <a:cs typeface="Calibri"/>
              </a:rPr>
              <a:t>un</a:t>
            </a:r>
            <a:r>
              <a:rPr sz="2400" dirty="0">
                <a:solidFill>
                  <a:srgbClr val="001F5F"/>
                </a:solidFill>
                <a:latin typeface="Calibri"/>
                <a:cs typeface="Calibri"/>
              </a:rPr>
              <a:t> timer</a:t>
            </a:r>
            <a:r>
              <a:rPr sz="24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001F5F"/>
                </a:solidFill>
                <a:latin typeface="Calibri"/>
                <a:cs typeface="Calibri"/>
              </a:rPr>
              <a:t>este</a:t>
            </a:r>
            <a:r>
              <a:rPr sz="2400" spc="-20" dirty="0">
                <a:solidFill>
                  <a:srgbClr val="001F5F"/>
                </a:solidFill>
                <a:latin typeface="Calibri"/>
                <a:cs typeface="Calibri"/>
              </a:rPr>
              <a:t> procedimiento</a:t>
            </a:r>
            <a:r>
              <a:rPr sz="24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1F5F"/>
                </a:solidFill>
                <a:latin typeface="Calibri"/>
                <a:cs typeface="Calibri"/>
              </a:rPr>
              <a:t>se</a:t>
            </a:r>
            <a:r>
              <a:rPr sz="24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001F5F"/>
                </a:solidFill>
                <a:latin typeface="Calibri"/>
                <a:cs typeface="Calibri"/>
              </a:rPr>
              <a:t>repetirá</a:t>
            </a:r>
            <a:r>
              <a:rPr sz="2400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alibri"/>
                <a:cs typeface="Calibri"/>
              </a:rPr>
              <a:t>muchas</a:t>
            </a:r>
            <a:r>
              <a:rPr sz="24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001F5F"/>
                </a:solidFill>
                <a:latin typeface="Calibri"/>
                <a:cs typeface="Calibri"/>
              </a:rPr>
              <a:t>veces. </a:t>
            </a:r>
            <a:r>
              <a:rPr sz="24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spc="-100" dirty="0">
                <a:solidFill>
                  <a:srgbClr val="001F5F"/>
                </a:solidFill>
                <a:latin typeface="Calibri"/>
                <a:cs typeface="Calibri"/>
              </a:rPr>
              <a:t>Tenga </a:t>
            </a:r>
            <a:r>
              <a:rPr sz="2400" dirty="0">
                <a:solidFill>
                  <a:srgbClr val="001F5F"/>
                </a:solidFill>
                <a:latin typeface="Calibri"/>
                <a:cs typeface="Calibri"/>
              </a:rPr>
              <a:t>en </a:t>
            </a:r>
            <a:r>
              <a:rPr sz="2400" spc="-10" dirty="0">
                <a:solidFill>
                  <a:srgbClr val="001F5F"/>
                </a:solidFill>
                <a:latin typeface="Calibri"/>
                <a:cs typeface="Calibri"/>
              </a:rPr>
              <a:t>cuenta </a:t>
            </a:r>
            <a:r>
              <a:rPr sz="2400" spc="-5" dirty="0">
                <a:solidFill>
                  <a:srgbClr val="001F5F"/>
                </a:solidFill>
                <a:latin typeface="Calibri"/>
                <a:cs typeface="Calibri"/>
              </a:rPr>
              <a:t>que </a:t>
            </a:r>
            <a:r>
              <a:rPr sz="2400" dirty="0">
                <a:solidFill>
                  <a:srgbClr val="001F5F"/>
                </a:solidFill>
                <a:latin typeface="Calibri"/>
                <a:cs typeface="Calibri"/>
              </a:rPr>
              <a:t>en la </a:t>
            </a:r>
            <a:r>
              <a:rPr sz="2400" spc="-5" dirty="0">
                <a:solidFill>
                  <a:srgbClr val="001F5F"/>
                </a:solidFill>
                <a:latin typeface="Calibri"/>
                <a:cs typeface="Calibri"/>
              </a:rPr>
              <a:t>segunda pasada del </a:t>
            </a:r>
            <a:r>
              <a:rPr sz="2400" spc="-70" dirty="0">
                <a:solidFill>
                  <a:srgbClr val="001F5F"/>
                </a:solidFill>
                <a:latin typeface="Calibri"/>
                <a:cs typeface="Calibri"/>
              </a:rPr>
              <a:t>timer, </a:t>
            </a:r>
            <a:r>
              <a:rPr sz="2400" dirty="0">
                <a:solidFill>
                  <a:srgbClr val="001F5F"/>
                </a:solidFill>
                <a:latin typeface="Calibri"/>
                <a:cs typeface="Calibri"/>
              </a:rPr>
              <a:t>en </a:t>
            </a:r>
            <a:r>
              <a:rPr sz="2400" spc="-25" dirty="0">
                <a:solidFill>
                  <a:srgbClr val="001F5F"/>
                </a:solidFill>
                <a:latin typeface="Calibri"/>
                <a:cs typeface="Calibri"/>
              </a:rPr>
              <a:t>lugar </a:t>
            </a:r>
            <a:r>
              <a:rPr sz="2400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alibri"/>
                <a:cs typeface="Calibri"/>
              </a:rPr>
              <a:t>de </a:t>
            </a:r>
            <a:r>
              <a:rPr sz="2400" spc="-20" dirty="0">
                <a:solidFill>
                  <a:srgbClr val="001F5F"/>
                </a:solidFill>
                <a:latin typeface="Calibri"/>
                <a:cs typeface="Calibri"/>
              </a:rPr>
              <a:t>solamente </a:t>
            </a:r>
            <a:r>
              <a:rPr sz="2400" spc="-25" dirty="0">
                <a:solidFill>
                  <a:srgbClr val="001F5F"/>
                </a:solidFill>
                <a:latin typeface="Calibri"/>
                <a:cs typeface="Calibri"/>
              </a:rPr>
              <a:t>mostrarnos </a:t>
            </a:r>
            <a:r>
              <a:rPr sz="2400" spc="-10" dirty="0">
                <a:solidFill>
                  <a:srgbClr val="001F5F"/>
                </a:solidFill>
                <a:latin typeface="Calibri"/>
                <a:cs typeface="Calibri"/>
              </a:rPr>
              <a:t>200 </a:t>
            </a:r>
            <a:r>
              <a:rPr sz="2400" spc="-20" dirty="0">
                <a:solidFill>
                  <a:srgbClr val="001F5F"/>
                </a:solidFill>
                <a:latin typeface="Calibri"/>
                <a:cs typeface="Calibri"/>
              </a:rPr>
              <a:t>rectángulos </a:t>
            </a:r>
            <a:r>
              <a:rPr sz="2400" spc="-5" dirty="0">
                <a:solidFill>
                  <a:srgbClr val="001F5F"/>
                </a:solidFill>
                <a:latin typeface="Calibri"/>
                <a:cs typeface="Calibri"/>
              </a:rPr>
              <a:t>nos </a:t>
            </a:r>
            <a:r>
              <a:rPr sz="2400" spc="-25" dirty="0">
                <a:solidFill>
                  <a:srgbClr val="001F5F"/>
                </a:solidFill>
                <a:latin typeface="Calibri"/>
                <a:cs typeface="Calibri"/>
              </a:rPr>
              <a:t>está</a:t>
            </a:r>
            <a:r>
              <a:rPr sz="2400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001F5F"/>
                </a:solidFill>
                <a:latin typeface="Calibri"/>
                <a:cs typeface="Calibri"/>
              </a:rPr>
              <a:t>mostrando </a:t>
            </a:r>
            <a:r>
              <a:rPr sz="2400" spc="-5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1F5F"/>
                </a:solidFill>
                <a:latin typeface="Calibri"/>
                <a:cs typeface="Calibri"/>
              </a:rPr>
              <a:t>más</a:t>
            </a:r>
            <a:r>
              <a:rPr sz="2400" spc="-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240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alibri"/>
                <a:cs typeface="Calibri"/>
              </a:rPr>
              <a:t>10,000</a:t>
            </a:r>
            <a:r>
              <a:rPr sz="2400" spc="-8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libri"/>
                <a:cs typeface="Calibri"/>
              </a:rPr>
              <a:t>rectángulos.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57400" y="2810255"/>
            <a:ext cx="762000" cy="685800"/>
          </a:xfrm>
          <a:custGeom>
            <a:avLst/>
            <a:gdLst/>
            <a:ahLst/>
            <a:cxnLst/>
            <a:rect l="l" t="t" r="r" b="b"/>
            <a:pathLst>
              <a:path w="762000" h="685800">
                <a:moveTo>
                  <a:pt x="762000" y="0"/>
                </a:moveTo>
                <a:lnTo>
                  <a:pt x="0" y="0"/>
                </a:lnTo>
                <a:lnTo>
                  <a:pt x="0" y="685800"/>
                </a:lnTo>
                <a:lnTo>
                  <a:pt x="762000" y="685800"/>
                </a:lnTo>
                <a:lnTo>
                  <a:pt x="7620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2895600" y="2810255"/>
            <a:ext cx="868680" cy="769620"/>
            <a:chOff x="2895600" y="2810255"/>
            <a:chExt cx="868680" cy="769620"/>
          </a:xfrm>
        </p:grpSpPr>
        <p:sp>
          <p:nvSpPr>
            <p:cNvPr id="8" name="object 8"/>
            <p:cNvSpPr/>
            <p:nvPr/>
          </p:nvSpPr>
          <p:spPr>
            <a:xfrm>
              <a:off x="2895600" y="2810255"/>
              <a:ext cx="762000" cy="685800"/>
            </a:xfrm>
            <a:custGeom>
              <a:avLst/>
              <a:gdLst/>
              <a:ahLst/>
              <a:cxnLst/>
              <a:rect l="l" t="t" r="r" b="b"/>
              <a:pathLst>
                <a:path w="762000" h="685800">
                  <a:moveTo>
                    <a:pt x="762000" y="0"/>
                  </a:moveTo>
                  <a:lnTo>
                    <a:pt x="0" y="0"/>
                  </a:lnTo>
                  <a:lnTo>
                    <a:pt x="0" y="83820"/>
                  </a:lnTo>
                  <a:lnTo>
                    <a:pt x="0" y="685800"/>
                  </a:lnTo>
                  <a:lnTo>
                    <a:pt x="762000" y="685800"/>
                  </a:lnTo>
                  <a:lnTo>
                    <a:pt x="762000" y="8382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02279" y="2894075"/>
              <a:ext cx="762000" cy="685800"/>
            </a:xfrm>
            <a:custGeom>
              <a:avLst/>
              <a:gdLst/>
              <a:ahLst/>
              <a:cxnLst/>
              <a:rect l="l" t="t" r="r" b="b"/>
              <a:pathLst>
                <a:path w="762000" h="685800">
                  <a:moveTo>
                    <a:pt x="761999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761999" y="685800"/>
                  </a:lnTo>
                  <a:lnTo>
                    <a:pt x="761999" y="0"/>
                  </a:lnTo>
                  <a:close/>
                </a:path>
              </a:pathLst>
            </a:custGeom>
            <a:solidFill>
              <a:srgbClr val="00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857244" y="2801111"/>
            <a:ext cx="943610" cy="847725"/>
            <a:chOff x="3857244" y="2801111"/>
            <a:chExt cx="943610" cy="847725"/>
          </a:xfrm>
        </p:grpSpPr>
        <p:sp>
          <p:nvSpPr>
            <p:cNvPr id="11" name="object 11"/>
            <p:cNvSpPr/>
            <p:nvPr/>
          </p:nvSpPr>
          <p:spPr>
            <a:xfrm>
              <a:off x="3857244" y="2801111"/>
              <a:ext cx="762000" cy="685800"/>
            </a:xfrm>
            <a:custGeom>
              <a:avLst/>
              <a:gdLst/>
              <a:ahLst/>
              <a:cxnLst/>
              <a:rect l="l" t="t" r="r" b="b"/>
              <a:pathLst>
                <a:path w="762000" h="685800">
                  <a:moveTo>
                    <a:pt x="762000" y="0"/>
                  </a:moveTo>
                  <a:lnTo>
                    <a:pt x="0" y="0"/>
                  </a:lnTo>
                  <a:lnTo>
                    <a:pt x="0" y="85344"/>
                  </a:lnTo>
                  <a:lnTo>
                    <a:pt x="0" y="685800"/>
                  </a:lnTo>
                  <a:lnTo>
                    <a:pt x="762000" y="685800"/>
                  </a:lnTo>
                  <a:lnTo>
                    <a:pt x="762000" y="85344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62400" y="2886455"/>
              <a:ext cx="762000" cy="685800"/>
            </a:xfrm>
            <a:custGeom>
              <a:avLst/>
              <a:gdLst/>
              <a:ahLst/>
              <a:cxnLst/>
              <a:rect l="l" t="t" r="r" b="b"/>
              <a:pathLst>
                <a:path w="762000" h="685800">
                  <a:moveTo>
                    <a:pt x="7620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0" y="685800"/>
                  </a:lnTo>
                  <a:lnTo>
                    <a:pt x="762000" y="685800"/>
                  </a:lnTo>
                  <a:lnTo>
                    <a:pt x="762000" y="7620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00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038600" y="2962655"/>
              <a:ext cx="762000" cy="685800"/>
            </a:xfrm>
            <a:custGeom>
              <a:avLst/>
              <a:gdLst/>
              <a:ahLst/>
              <a:cxnLst/>
              <a:rect l="l" t="t" r="r" b="b"/>
              <a:pathLst>
                <a:path w="762000" h="685800">
                  <a:moveTo>
                    <a:pt x="7620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762000" y="68580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5000244" y="2801111"/>
            <a:ext cx="1019810" cy="923925"/>
            <a:chOff x="5000244" y="2801111"/>
            <a:chExt cx="1019810" cy="923925"/>
          </a:xfrm>
        </p:grpSpPr>
        <p:sp>
          <p:nvSpPr>
            <p:cNvPr id="15" name="object 15"/>
            <p:cNvSpPr/>
            <p:nvPr/>
          </p:nvSpPr>
          <p:spPr>
            <a:xfrm>
              <a:off x="5000244" y="2801111"/>
              <a:ext cx="762000" cy="685800"/>
            </a:xfrm>
            <a:custGeom>
              <a:avLst/>
              <a:gdLst/>
              <a:ahLst/>
              <a:cxnLst/>
              <a:rect l="l" t="t" r="r" b="b"/>
              <a:pathLst>
                <a:path w="762000" h="685800">
                  <a:moveTo>
                    <a:pt x="762000" y="0"/>
                  </a:moveTo>
                  <a:lnTo>
                    <a:pt x="0" y="0"/>
                  </a:lnTo>
                  <a:lnTo>
                    <a:pt x="0" y="85344"/>
                  </a:lnTo>
                  <a:lnTo>
                    <a:pt x="0" y="237744"/>
                  </a:lnTo>
                  <a:lnTo>
                    <a:pt x="0" y="685800"/>
                  </a:lnTo>
                  <a:lnTo>
                    <a:pt x="762000" y="685800"/>
                  </a:lnTo>
                  <a:lnTo>
                    <a:pt x="762000" y="237744"/>
                  </a:lnTo>
                  <a:lnTo>
                    <a:pt x="762000" y="85344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105400" y="2886455"/>
              <a:ext cx="762000" cy="685800"/>
            </a:xfrm>
            <a:custGeom>
              <a:avLst/>
              <a:gdLst/>
              <a:ahLst/>
              <a:cxnLst/>
              <a:rect l="l" t="t" r="r" b="b"/>
              <a:pathLst>
                <a:path w="762000" h="685800">
                  <a:moveTo>
                    <a:pt x="7620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0" y="685800"/>
                  </a:lnTo>
                  <a:lnTo>
                    <a:pt x="762000" y="685800"/>
                  </a:lnTo>
                  <a:lnTo>
                    <a:pt x="762000" y="7620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00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181600" y="2962655"/>
              <a:ext cx="762000" cy="685800"/>
            </a:xfrm>
            <a:custGeom>
              <a:avLst/>
              <a:gdLst/>
              <a:ahLst/>
              <a:cxnLst/>
              <a:rect l="l" t="t" r="r" b="b"/>
              <a:pathLst>
                <a:path w="762000" h="685800">
                  <a:moveTo>
                    <a:pt x="7620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0" y="685800"/>
                  </a:lnTo>
                  <a:lnTo>
                    <a:pt x="762000" y="685800"/>
                  </a:lnTo>
                  <a:lnTo>
                    <a:pt x="762000" y="7620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257800" y="3038855"/>
              <a:ext cx="762000" cy="685800"/>
            </a:xfrm>
            <a:custGeom>
              <a:avLst/>
              <a:gdLst/>
              <a:ahLst/>
              <a:cxnLst/>
              <a:rect l="l" t="t" r="r" b="b"/>
              <a:pathLst>
                <a:path w="762000" h="685800">
                  <a:moveTo>
                    <a:pt x="7620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762000" y="68580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00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6143244" y="2801111"/>
            <a:ext cx="1096010" cy="1000125"/>
            <a:chOff x="6143244" y="2801111"/>
            <a:chExt cx="1096010" cy="1000125"/>
          </a:xfrm>
        </p:grpSpPr>
        <p:sp>
          <p:nvSpPr>
            <p:cNvPr id="20" name="object 20"/>
            <p:cNvSpPr/>
            <p:nvPr/>
          </p:nvSpPr>
          <p:spPr>
            <a:xfrm>
              <a:off x="6143244" y="2801111"/>
              <a:ext cx="762000" cy="685800"/>
            </a:xfrm>
            <a:custGeom>
              <a:avLst/>
              <a:gdLst/>
              <a:ahLst/>
              <a:cxnLst/>
              <a:rect l="l" t="t" r="r" b="b"/>
              <a:pathLst>
                <a:path w="762000" h="685800">
                  <a:moveTo>
                    <a:pt x="762000" y="0"/>
                  </a:moveTo>
                  <a:lnTo>
                    <a:pt x="0" y="0"/>
                  </a:lnTo>
                  <a:lnTo>
                    <a:pt x="0" y="85344"/>
                  </a:lnTo>
                  <a:lnTo>
                    <a:pt x="0" y="237744"/>
                  </a:lnTo>
                  <a:lnTo>
                    <a:pt x="0" y="685800"/>
                  </a:lnTo>
                  <a:lnTo>
                    <a:pt x="762000" y="685800"/>
                  </a:lnTo>
                  <a:lnTo>
                    <a:pt x="762000" y="237744"/>
                  </a:lnTo>
                  <a:lnTo>
                    <a:pt x="762000" y="85344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248400" y="2886455"/>
              <a:ext cx="762000" cy="685800"/>
            </a:xfrm>
            <a:custGeom>
              <a:avLst/>
              <a:gdLst/>
              <a:ahLst/>
              <a:cxnLst/>
              <a:rect l="l" t="t" r="r" b="b"/>
              <a:pathLst>
                <a:path w="762000" h="685800">
                  <a:moveTo>
                    <a:pt x="7620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0" y="685800"/>
                  </a:lnTo>
                  <a:lnTo>
                    <a:pt x="762000" y="685800"/>
                  </a:lnTo>
                  <a:lnTo>
                    <a:pt x="762000" y="228600"/>
                  </a:lnTo>
                  <a:lnTo>
                    <a:pt x="762000" y="7620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00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324600" y="2962655"/>
              <a:ext cx="762000" cy="685800"/>
            </a:xfrm>
            <a:custGeom>
              <a:avLst/>
              <a:gdLst/>
              <a:ahLst/>
              <a:cxnLst/>
              <a:rect l="l" t="t" r="r" b="b"/>
              <a:pathLst>
                <a:path w="762000" h="685800">
                  <a:moveTo>
                    <a:pt x="7620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0" y="685800"/>
                  </a:lnTo>
                  <a:lnTo>
                    <a:pt x="762000" y="685800"/>
                  </a:lnTo>
                  <a:lnTo>
                    <a:pt x="762000" y="7620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400800" y="3038855"/>
              <a:ext cx="762000" cy="685800"/>
            </a:xfrm>
            <a:custGeom>
              <a:avLst/>
              <a:gdLst/>
              <a:ahLst/>
              <a:cxnLst/>
              <a:rect l="l" t="t" r="r" b="b"/>
              <a:pathLst>
                <a:path w="762000" h="685800">
                  <a:moveTo>
                    <a:pt x="7620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0" y="685800"/>
                  </a:lnTo>
                  <a:lnTo>
                    <a:pt x="762000" y="685800"/>
                  </a:lnTo>
                  <a:lnTo>
                    <a:pt x="762000" y="7620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00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477000" y="3115055"/>
              <a:ext cx="762000" cy="685800"/>
            </a:xfrm>
            <a:custGeom>
              <a:avLst/>
              <a:gdLst/>
              <a:ahLst/>
              <a:cxnLst/>
              <a:rect l="l" t="t" r="r" b="b"/>
              <a:pathLst>
                <a:path w="762000" h="685800">
                  <a:moveTo>
                    <a:pt x="7620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762000" y="68580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7362443" y="2801111"/>
            <a:ext cx="1172210" cy="1076325"/>
            <a:chOff x="7362443" y="2801111"/>
            <a:chExt cx="1172210" cy="1076325"/>
          </a:xfrm>
        </p:grpSpPr>
        <p:sp>
          <p:nvSpPr>
            <p:cNvPr id="26" name="object 26"/>
            <p:cNvSpPr/>
            <p:nvPr/>
          </p:nvSpPr>
          <p:spPr>
            <a:xfrm>
              <a:off x="7362443" y="2801111"/>
              <a:ext cx="762000" cy="685800"/>
            </a:xfrm>
            <a:custGeom>
              <a:avLst/>
              <a:gdLst/>
              <a:ahLst/>
              <a:cxnLst/>
              <a:rect l="l" t="t" r="r" b="b"/>
              <a:pathLst>
                <a:path w="762000" h="685800">
                  <a:moveTo>
                    <a:pt x="762000" y="0"/>
                  </a:moveTo>
                  <a:lnTo>
                    <a:pt x="0" y="0"/>
                  </a:lnTo>
                  <a:lnTo>
                    <a:pt x="0" y="85344"/>
                  </a:lnTo>
                  <a:lnTo>
                    <a:pt x="0" y="237744"/>
                  </a:lnTo>
                  <a:lnTo>
                    <a:pt x="0" y="390144"/>
                  </a:lnTo>
                  <a:lnTo>
                    <a:pt x="0" y="685800"/>
                  </a:lnTo>
                  <a:lnTo>
                    <a:pt x="762000" y="685800"/>
                  </a:lnTo>
                  <a:lnTo>
                    <a:pt x="762000" y="390144"/>
                  </a:lnTo>
                  <a:lnTo>
                    <a:pt x="762000" y="237744"/>
                  </a:lnTo>
                  <a:lnTo>
                    <a:pt x="762000" y="85344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467599" y="2886455"/>
              <a:ext cx="762000" cy="685800"/>
            </a:xfrm>
            <a:custGeom>
              <a:avLst/>
              <a:gdLst/>
              <a:ahLst/>
              <a:cxnLst/>
              <a:rect l="l" t="t" r="r" b="b"/>
              <a:pathLst>
                <a:path w="762000" h="685800">
                  <a:moveTo>
                    <a:pt x="7620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0" y="685800"/>
                  </a:lnTo>
                  <a:lnTo>
                    <a:pt x="762000" y="685800"/>
                  </a:lnTo>
                  <a:lnTo>
                    <a:pt x="762000" y="228600"/>
                  </a:lnTo>
                  <a:lnTo>
                    <a:pt x="762000" y="7620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00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543799" y="2962655"/>
              <a:ext cx="762000" cy="685800"/>
            </a:xfrm>
            <a:custGeom>
              <a:avLst/>
              <a:gdLst/>
              <a:ahLst/>
              <a:cxnLst/>
              <a:rect l="l" t="t" r="r" b="b"/>
              <a:pathLst>
                <a:path w="762000" h="685800">
                  <a:moveTo>
                    <a:pt x="7620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0" y="685800"/>
                  </a:lnTo>
                  <a:lnTo>
                    <a:pt x="762000" y="685800"/>
                  </a:lnTo>
                  <a:lnTo>
                    <a:pt x="762000" y="228600"/>
                  </a:lnTo>
                  <a:lnTo>
                    <a:pt x="762000" y="7620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620000" y="3038855"/>
              <a:ext cx="762000" cy="685800"/>
            </a:xfrm>
            <a:custGeom>
              <a:avLst/>
              <a:gdLst/>
              <a:ahLst/>
              <a:cxnLst/>
              <a:rect l="l" t="t" r="r" b="b"/>
              <a:pathLst>
                <a:path w="762000" h="685800">
                  <a:moveTo>
                    <a:pt x="7620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0" y="685800"/>
                  </a:lnTo>
                  <a:lnTo>
                    <a:pt x="762000" y="685800"/>
                  </a:lnTo>
                  <a:lnTo>
                    <a:pt x="762000" y="7620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00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696200" y="3115055"/>
              <a:ext cx="762000" cy="685800"/>
            </a:xfrm>
            <a:custGeom>
              <a:avLst/>
              <a:gdLst/>
              <a:ahLst/>
              <a:cxnLst/>
              <a:rect l="l" t="t" r="r" b="b"/>
              <a:pathLst>
                <a:path w="762000" h="685800">
                  <a:moveTo>
                    <a:pt x="7620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0" y="685800"/>
                  </a:lnTo>
                  <a:lnTo>
                    <a:pt x="762000" y="685800"/>
                  </a:lnTo>
                  <a:lnTo>
                    <a:pt x="762000" y="7620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772399" y="3191255"/>
              <a:ext cx="762000" cy="685800"/>
            </a:xfrm>
            <a:custGeom>
              <a:avLst/>
              <a:gdLst/>
              <a:ahLst/>
              <a:cxnLst/>
              <a:rect l="l" t="t" r="r" b="b"/>
              <a:pathLst>
                <a:path w="762000" h="685800">
                  <a:moveTo>
                    <a:pt x="7620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762000" y="68580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00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458839" y="2507107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5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7674991" y="2507107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3"/>
          <p:cNvSpPr txBox="1"/>
          <p:nvPr/>
        </p:nvSpPr>
        <p:spPr>
          <a:xfrm>
            <a:off x="2338783" y="251761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PE" dirty="0">
                <a:latin typeface="Calibri"/>
                <a:cs typeface="Calibri"/>
              </a:rPr>
              <a:t>1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6" name="object 33"/>
          <p:cNvSpPr txBox="1"/>
          <p:nvPr/>
        </p:nvSpPr>
        <p:spPr>
          <a:xfrm>
            <a:off x="3200639" y="251235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PE" sz="1800" dirty="0">
                <a:latin typeface="Calibri"/>
                <a:cs typeface="Calibri"/>
              </a:rPr>
              <a:t>2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7" name="object 33"/>
          <p:cNvSpPr txBox="1"/>
          <p:nvPr/>
        </p:nvSpPr>
        <p:spPr>
          <a:xfrm>
            <a:off x="4193851" y="251235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PE" dirty="0">
                <a:latin typeface="Calibri"/>
                <a:cs typeface="Calibri"/>
              </a:rPr>
              <a:t>3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8" name="object 33"/>
          <p:cNvSpPr txBox="1"/>
          <p:nvPr/>
        </p:nvSpPr>
        <p:spPr>
          <a:xfrm>
            <a:off x="5313212" y="2496587"/>
            <a:ext cx="28377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PE" dirty="0">
                <a:latin typeface="Calibri"/>
                <a:cs typeface="Calibri"/>
              </a:rPr>
              <a:t>4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7800" y="609600"/>
            <a:ext cx="664908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PE" spc="-5" dirty="0"/>
              <a:t>¿</a:t>
            </a:r>
            <a:r>
              <a:rPr spc="-5" dirty="0"/>
              <a:t>C</a:t>
            </a:r>
            <a:r>
              <a:rPr lang="es-PE" spc="-5" dirty="0" err="1"/>
              <a:t>ó</a:t>
            </a:r>
            <a:r>
              <a:rPr spc="-5" dirty="0" err="1"/>
              <a:t>mo</a:t>
            </a:r>
            <a:r>
              <a:rPr spc="-45" dirty="0"/>
              <a:t> </a:t>
            </a:r>
            <a:r>
              <a:rPr spc="-15" dirty="0"/>
              <a:t>evitar</a:t>
            </a:r>
            <a:r>
              <a:rPr spc="-60" dirty="0"/>
              <a:t> </a:t>
            </a:r>
            <a:r>
              <a:rPr dirty="0"/>
              <a:t>el</a:t>
            </a:r>
            <a:r>
              <a:rPr spc="-105" dirty="0"/>
              <a:t> </a:t>
            </a:r>
            <a:r>
              <a:rPr spc="-5" dirty="0" err="1"/>
              <a:t>parpadeo</a:t>
            </a:r>
            <a:r>
              <a:rPr lang="es-PE" spc="-5" dirty="0"/>
              <a:t>?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304800" y="2057400"/>
            <a:ext cx="9372599" cy="417229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5080" indent="-342900" algn="just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5600" algn="l"/>
              </a:tabLst>
            </a:pPr>
            <a:r>
              <a:rPr sz="2800" spc="-65" dirty="0">
                <a:solidFill>
                  <a:srgbClr val="001F5F"/>
                </a:solidFill>
                <a:latin typeface="Calibri"/>
                <a:cs typeface="Calibri"/>
              </a:rPr>
              <a:t>Para 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evitar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el 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parpadeo,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es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necesario 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crear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un </a:t>
            </a:r>
            <a:r>
              <a:rPr sz="2800" spc="-35" dirty="0">
                <a:solidFill>
                  <a:srgbClr val="001F5F"/>
                </a:solidFill>
                <a:latin typeface="Calibri"/>
                <a:cs typeface="Calibri"/>
              </a:rPr>
              <a:t>Buffer 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de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35" dirty="0">
                <a:solidFill>
                  <a:srgbClr val="001F5F"/>
                </a:solidFill>
                <a:latin typeface="Calibri"/>
                <a:cs typeface="Calibri"/>
              </a:rPr>
              <a:t>canvas.</a:t>
            </a:r>
            <a:r>
              <a:rPr sz="2800" spc="-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Es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85" dirty="0">
                <a:solidFill>
                  <a:srgbClr val="001F5F"/>
                </a:solidFill>
                <a:latin typeface="Calibri"/>
                <a:cs typeface="Calibri"/>
              </a:rPr>
              <a:t>decir,</a:t>
            </a:r>
            <a:r>
              <a:rPr sz="2800" spc="-8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un</a:t>
            </a:r>
            <a:r>
              <a:rPr sz="2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35" dirty="0">
                <a:solidFill>
                  <a:srgbClr val="001F5F"/>
                </a:solidFill>
                <a:latin typeface="Calibri"/>
                <a:cs typeface="Calibri"/>
              </a:rPr>
              <a:t>canvas</a:t>
            </a:r>
            <a:r>
              <a:rPr sz="2800" spc="-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que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 no</a:t>
            </a:r>
            <a:r>
              <a:rPr sz="2800" spc="6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se</a:t>
            </a:r>
            <a:r>
              <a:rPr sz="2800" spc="6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001F5F"/>
                </a:solidFill>
                <a:latin typeface="Calibri"/>
                <a:cs typeface="Calibri"/>
              </a:rPr>
              <a:t>muestre</a:t>
            </a:r>
            <a:r>
              <a:rPr sz="2800" spc="57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en 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pantalla</a:t>
            </a:r>
            <a:r>
              <a:rPr sz="2800" spc="-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35" dirty="0">
                <a:solidFill>
                  <a:srgbClr val="001F5F"/>
                </a:solidFill>
                <a:latin typeface="Calibri"/>
                <a:cs typeface="Calibri"/>
              </a:rPr>
              <a:t>pero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que</a:t>
            </a:r>
            <a:r>
              <a:rPr sz="2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45" dirty="0">
                <a:solidFill>
                  <a:srgbClr val="001F5F"/>
                </a:solidFill>
                <a:latin typeface="Calibri"/>
                <a:cs typeface="Calibri"/>
              </a:rPr>
              <a:t>ofrezca</a:t>
            </a:r>
            <a:r>
              <a:rPr sz="2800" spc="-6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la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misma</a:t>
            </a:r>
            <a:r>
              <a:rPr sz="2800" spc="1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0" dirty="0" err="1">
                <a:solidFill>
                  <a:srgbClr val="001F5F"/>
                </a:solidFill>
                <a:latin typeface="Calibri"/>
                <a:cs typeface="Calibri"/>
              </a:rPr>
              <a:t>funcionalidad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.</a:t>
            </a:r>
            <a:endParaRPr lang="es-PE" sz="2800" spc="-10" dirty="0">
              <a:solidFill>
                <a:srgbClr val="001F5F"/>
              </a:solidFill>
              <a:latin typeface="Calibri"/>
              <a:cs typeface="Calibri"/>
            </a:endParaRPr>
          </a:p>
          <a:p>
            <a:pPr marL="354965" marR="5080" indent="-342900" algn="just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5600" algn="l"/>
              </a:tabLst>
            </a:pPr>
            <a:endParaRPr sz="2800" dirty="0">
              <a:latin typeface="Calibri"/>
              <a:cs typeface="Calibri"/>
            </a:endParaRPr>
          </a:p>
          <a:p>
            <a:pPr marL="354965" marR="5080" indent="-342900" algn="just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355600" algn="l"/>
              </a:tabLst>
            </a:pP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Una </a:t>
            </a:r>
            <a:r>
              <a:rPr sz="2800" spc="-45" dirty="0">
                <a:solidFill>
                  <a:srgbClr val="001F5F"/>
                </a:solidFill>
                <a:latin typeface="Calibri"/>
                <a:cs typeface="Calibri"/>
              </a:rPr>
              <a:t>vez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creado </a:t>
            </a:r>
            <a:r>
              <a:rPr sz="2800" spc="-35" dirty="0">
                <a:solidFill>
                  <a:srgbClr val="001F5F"/>
                </a:solidFill>
                <a:latin typeface="Calibri"/>
                <a:cs typeface="Calibri"/>
              </a:rPr>
              <a:t>este </a:t>
            </a:r>
            <a:r>
              <a:rPr sz="2800" spc="-40" dirty="0">
                <a:solidFill>
                  <a:srgbClr val="001F5F"/>
                </a:solidFill>
                <a:latin typeface="Calibri"/>
                <a:cs typeface="Calibri"/>
              </a:rPr>
              <a:t>canvas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invisible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podemos dibujar </a:t>
            </a:r>
            <a:r>
              <a:rPr sz="2800" spc="-40" dirty="0">
                <a:solidFill>
                  <a:srgbClr val="001F5F"/>
                </a:solidFill>
                <a:latin typeface="Calibri"/>
                <a:cs typeface="Calibri"/>
              </a:rPr>
              <a:t>lo </a:t>
            </a:r>
            <a:r>
              <a:rPr sz="2800" spc="-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que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queramos </a:t>
            </a:r>
            <a:r>
              <a:rPr sz="2800" spc="-25" dirty="0" err="1">
                <a:solidFill>
                  <a:srgbClr val="001F5F"/>
                </a:solidFill>
                <a:latin typeface="Calibri"/>
                <a:cs typeface="Calibri"/>
              </a:rPr>
              <a:t>sobre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PE" sz="2800" spc="-5" dirty="0">
                <a:solidFill>
                  <a:srgbClr val="001F5F"/>
                </a:solidFill>
                <a:latin typeface="Calibri"/>
                <a:cs typeface="Calibri"/>
              </a:rPr>
              <a:t>éste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 sin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temor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a 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que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se </a:t>
            </a:r>
            <a:r>
              <a:rPr sz="2800" spc="-30" dirty="0">
                <a:solidFill>
                  <a:srgbClr val="001F5F"/>
                </a:solidFill>
                <a:latin typeface="Calibri"/>
                <a:cs typeface="Calibri"/>
              </a:rPr>
              <a:t>muestre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en 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pantalla.</a:t>
            </a:r>
            <a:endParaRPr sz="2800" dirty="0">
              <a:latin typeface="Calibri"/>
              <a:cs typeface="Calibri"/>
            </a:endParaRPr>
          </a:p>
          <a:p>
            <a:pPr marL="354965" marR="7620" indent="-342900" algn="just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355600" algn="l"/>
              </a:tabLst>
            </a:pPr>
            <a:endParaRPr lang="es-PE" sz="2800" spc="-5" dirty="0">
              <a:solidFill>
                <a:srgbClr val="001F5F"/>
              </a:solidFill>
              <a:latin typeface="Calibri"/>
              <a:cs typeface="Calibri"/>
            </a:endParaRPr>
          </a:p>
          <a:p>
            <a:pPr marL="354965" marR="7620" indent="-342900" algn="just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355600" algn="l"/>
              </a:tabLst>
            </a:pPr>
            <a:r>
              <a:rPr sz="2800" spc="-5" dirty="0" err="1">
                <a:solidFill>
                  <a:srgbClr val="001F5F"/>
                </a:solidFill>
                <a:latin typeface="Calibri"/>
                <a:cs typeface="Calibri"/>
              </a:rPr>
              <a:t>Una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45" dirty="0">
                <a:solidFill>
                  <a:srgbClr val="001F5F"/>
                </a:solidFill>
                <a:latin typeface="Calibri"/>
                <a:cs typeface="Calibri"/>
              </a:rPr>
              <a:t>vez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terminado todo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el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dibujo 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podemos 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mostrarlo de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40" dirty="0">
                <a:solidFill>
                  <a:srgbClr val="001F5F"/>
                </a:solidFill>
                <a:latin typeface="Calibri"/>
                <a:cs typeface="Calibri"/>
              </a:rPr>
              <a:t>forma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completa</a:t>
            </a:r>
            <a:r>
              <a:rPr sz="2800" spc="-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en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 una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sola</a:t>
            </a:r>
            <a:r>
              <a:rPr sz="2800" spc="1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pasada.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64253" y="527050"/>
            <a:ext cx="14376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/>
              <a:t>Lo</a:t>
            </a:r>
            <a:r>
              <a:rPr sz="4800" spc="5" dirty="0"/>
              <a:t>g</a:t>
            </a:r>
            <a:r>
              <a:rPr sz="4800" spc="-65" dirty="0"/>
              <a:t>r</a:t>
            </a:r>
            <a:r>
              <a:rPr sz="4800" dirty="0"/>
              <a:t>o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747471" y="2515616"/>
            <a:ext cx="7855584" cy="2948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Al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finalizar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 la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 sesión,</a:t>
            </a:r>
            <a:r>
              <a:rPr sz="2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el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estudiante,</a:t>
            </a:r>
            <a:r>
              <a:rPr sz="2800" spc="-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solidFill>
                  <a:srgbClr val="006FC0"/>
                </a:solidFill>
                <a:latin typeface="Calibri"/>
                <a:cs typeface="Calibri"/>
              </a:rPr>
              <a:t>implementa </a:t>
            </a:r>
            <a:r>
              <a:rPr sz="2800" b="1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6FC0"/>
                </a:solidFill>
                <a:latin typeface="Calibri"/>
                <a:cs typeface="Calibri"/>
              </a:rPr>
              <a:t>aplicaciones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con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capacidades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2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animación</a:t>
            </a:r>
            <a:r>
              <a:rPr sz="2800" spc="6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utilizando:</a:t>
            </a:r>
            <a:endParaRPr sz="2800">
              <a:latin typeface="Calibri"/>
              <a:cs typeface="Calibri"/>
            </a:endParaRPr>
          </a:p>
          <a:p>
            <a:pPr marL="812800" indent="-344170">
              <a:lnSpc>
                <a:spcPct val="100000"/>
              </a:lnSpc>
              <a:spcBef>
                <a:spcPts val="630"/>
              </a:spcBef>
              <a:buFont typeface="Wingdings"/>
              <a:buChar char=""/>
              <a:tabLst>
                <a:tab pos="813435" algn="l"/>
              </a:tabLst>
            </a:pPr>
            <a:r>
              <a:rPr sz="2400" spc="-5" dirty="0">
                <a:solidFill>
                  <a:srgbClr val="001F5F"/>
                </a:solidFill>
                <a:latin typeface="Calibri"/>
                <a:cs typeface="Calibri"/>
              </a:rPr>
              <a:t>El</a:t>
            </a:r>
            <a:r>
              <a:rPr sz="2400" spc="-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001F5F"/>
                </a:solidFill>
                <a:latin typeface="Calibri"/>
                <a:cs typeface="Calibri"/>
              </a:rPr>
              <a:t>componente</a:t>
            </a:r>
            <a:r>
              <a:rPr sz="2400" spc="-7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alibri"/>
                <a:cs typeface="Calibri"/>
              </a:rPr>
              <a:t>no</a:t>
            </a:r>
            <a:r>
              <a:rPr sz="2400" spc="-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Calibri"/>
                <a:cs typeface="Calibri"/>
              </a:rPr>
              <a:t>visual </a:t>
            </a:r>
            <a:r>
              <a:rPr sz="2400" b="1" spc="-5" dirty="0">
                <a:solidFill>
                  <a:srgbClr val="006FC0"/>
                </a:solidFill>
                <a:latin typeface="Calibri"/>
                <a:cs typeface="Calibri"/>
              </a:rPr>
              <a:t>TIMER</a:t>
            </a:r>
            <a:r>
              <a:rPr sz="2400" spc="-5" dirty="0">
                <a:solidFill>
                  <a:srgbClr val="001F5F"/>
                </a:solidFill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812800" indent="-344170">
              <a:lnSpc>
                <a:spcPct val="100000"/>
              </a:lnSpc>
              <a:spcBef>
                <a:spcPts val="600"/>
              </a:spcBef>
              <a:buFont typeface="Wingdings"/>
              <a:buChar char=""/>
              <a:tabLst>
                <a:tab pos="813435" algn="l"/>
              </a:tabLst>
            </a:pPr>
            <a:r>
              <a:rPr sz="2400" b="1" spc="-20" dirty="0">
                <a:solidFill>
                  <a:srgbClr val="006FC0"/>
                </a:solidFill>
                <a:latin typeface="Calibri"/>
                <a:cs typeface="Calibri"/>
              </a:rPr>
              <a:t>Sprite</a:t>
            </a:r>
            <a:r>
              <a:rPr sz="2400" b="1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1F5F"/>
                </a:solidFill>
                <a:latin typeface="Calibri"/>
                <a:cs typeface="Calibri"/>
              </a:rPr>
              <a:t>/</a:t>
            </a:r>
            <a:r>
              <a:rPr sz="2400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Calibri"/>
                <a:cs typeface="Calibri"/>
              </a:rPr>
              <a:t>Background</a:t>
            </a:r>
            <a:r>
              <a:rPr sz="2400" spc="-5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1F5F"/>
                </a:solidFill>
                <a:latin typeface="Calibri"/>
                <a:cs typeface="Calibri"/>
              </a:rPr>
              <a:t>/</a:t>
            </a:r>
            <a:r>
              <a:rPr sz="2400" spc="-6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spc="-35" dirty="0">
                <a:solidFill>
                  <a:srgbClr val="001F5F"/>
                </a:solidFill>
                <a:latin typeface="Calibri"/>
                <a:cs typeface="Calibri"/>
              </a:rPr>
              <a:t>Room</a:t>
            </a:r>
            <a:endParaRPr sz="2400">
              <a:latin typeface="Calibri"/>
              <a:cs typeface="Calibri"/>
            </a:endParaRPr>
          </a:p>
          <a:p>
            <a:pPr marL="812800" indent="-344170">
              <a:lnSpc>
                <a:spcPct val="100000"/>
              </a:lnSpc>
              <a:spcBef>
                <a:spcPts val="600"/>
              </a:spcBef>
              <a:buFont typeface="Wingdings"/>
              <a:buChar char=""/>
              <a:tabLst>
                <a:tab pos="813435" algn="l"/>
              </a:tabLst>
            </a:pPr>
            <a:r>
              <a:rPr sz="2400" spc="-5" dirty="0">
                <a:solidFill>
                  <a:srgbClr val="001F5F"/>
                </a:solidFill>
                <a:latin typeface="Calibri"/>
                <a:cs typeface="Calibri"/>
              </a:rPr>
              <a:t>Animaciones:</a:t>
            </a:r>
            <a:endParaRPr sz="2400">
              <a:latin typeface="Calibri"/>
              <a:cs typeface="Calibri"/>
            </a:endParaRPr>
          </a:p>
          <a:p>
            <a:pPr marL="1270000" lvl="1" indent="-343535">
              <a:lnSpc>
                <a:spcPct val="100000"/>
              </a:lnSpc>
              <a:spcBef>
                <a:spcPts val="520"/>
              </a:spcBef>
              <a:buFont typeface="Wingdings"/>
              <a:buChar char=""/>
              <a:tabLst>
                <a:tab pos="1270000" algn="l"/>
                <a:tab pos="1270635" algn="l"/>
              </a:tabLst>
            </a:pPr>
            <a:r>
              <a:rPr sz="2000" dirty="0">
                <a:solidFill>
                  <a:srgbClr val="001F5F"/>
                </a:solidFill>
                <a:latin typeface="Calibri"/>
                <a:cs typeface="Calibri"/>
              </a:rPr>
              <a:t>Ani</a:t>
            </a:r>
            <a:r>
              <a:rPr sz="2000" spc="-5" dirty="0">
                <a:solidFill>
                  <a:srgbClr val="001F5F"/>
                </a:solidFill>
                <a:latin typeface="Calibri"/>
                <a:cs typeface="Calibri"/>
              </a:rPr>
              <a:t>m</a:t>
            </a:r>
            <a:r>
              <a:rPr sz="2000" dirty="0">
                <a:solidFill>
                  <a:srgbClr val="001F5F"/>
                </a:solidFill>
                <a:latin typeface="Calibri"/>
                <a:cs typeface="Calibri"/>
              </a:rPr>
              <a:t>aciones</a:t>
            </a:r>
            <a:r>
              <a:rPr sz="2000" spc="-10" dirty="0">
                <a:solidFill>
                  <a:srgbClr val="001F5F"/>
                </a:solidFill>
                <a:latin typeface="Calibri"/>
                <a:cs typeface="Calibri"/>
              </a:rPr>
              <a:t> c</a:t>
            </a:r>
            <a:r>
              <a:rPr sz="2000" spc="-5" dirty="0">
                <a:solidFill>
                  <a:srgbClr val="001F5F"/>
                </a:solidFill>
                <a:latin typeface="Calibri"/>
                <a:cs typeface="Calibri"/>
              </a:rPr>
              <a:t>o</a:t>
            </a:r>
            <a:r>
              <a:rPr sz="2000" dirty="0">
                <a:solidFill>
                  <a:srgbClr val="001F5F"/>
                </a:solidFill>
                <a:latin typeface="Calibri"/>
                <a:cs typeface="Calibri"/>
              </a:rPr>
              <a:t>n</a:t>
            </a:r>
            <a:r>
              <a:rPr sz="2000" spc="-114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alibri"/>
                <a:cs typeface="Calibri"/>
              </a:rPr>
              <a:t>Spri</a:t>
            </a:r>
            <a:r>
              <a:rPr sz="2000" spc="-30" dirty="0">
                <a:solidFill>
                  <a:srgbClr val="001F5F"/>
                </a:solidFill>
                <a:latin typeface="Calibri"/>
                <a:cs typeface="Calibri"/>
              </a:rPr>
              <a:t>t</a:t>
            </a:r>
            <a:r>
              <a:rPr sz="2000" dirty="0">
                <a:solidFill>
                  <a:srgbClr val="001F5F"/>
                </a:solidFill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  <a:p>
            <a:pPr marL="1270000" lvl="1" indent="-343535">
              <a:lnSpc>
                <a:spcPct val="100000"/>
              </a:lnSpc>
              <a:spcBef>
                <a:spcPts val="505"/>
              </a:spcBef>
              <a:buFont typeface="Wingdings"/>
              <a:buChar char=""/>
              <a:tabLst>
                <a:tab pos="1270000" algn="l"/>
                <a:tab pos="1270635" algn="l"/>
              </a:tabLst>
            </a:pPr>
            <a:r>
              <a:rPr sz="2000" dirty="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001F5F"/>
                </a:solidFill>
                <a:latin typeface="Calibri"/>
                <a:cs typeface="Calibri"/>
              </a:rPr>
              <a:t>n</a:t>
            </a:r>
            <a:r>
              <a:rPr sz="2000" dirty="0">
                <a:solidFill>
                  <a:srgbClr val="001F5F"/>
                </a:solidFill>
                <a:latin typeface="Calibri"/>
                <a:cs typeface="Calibri"/>
              </a:rPr>
              <a:t>i</a:t>
            </a:r>
            <a:r>
              <a:rPr sz="2000" spc="-10" dirty="0">
                <a:solidFill>
                  <a:srgbClr val="001F5F"/>
                </a:solidFill>
                <a:latin typeface="Calibri"/>
                <a:cs typeface="Calibri"/>
              </a:rPr>
              <a:t>m</a:t>
            </a:r>
            <a:r>
              <a:rPr sz="2000" dirty="0">
                <a:solidFill>
                  <a:srgbClr val="001F5F"/>
                </a:solidFill>
                <a:latin typeface="Calibri"/>
                <a:cs typeface="Calibri"/>
              </a:rPr>
              <a:t>aciones </a:t>
            </a:r>
            <a:r>
              <a:rPr sz="2000" spc="-10" dirty="0">
                <a:solidFill>
                  <a:srgbClr val="001F5F"/>
                </a:solidFill>
                <a:latin typeface="Calibri"/>
                <a:cs typeface="Calibri"/>
              </a:rPr>
              <a:t>c</a:t>
            </a:r>
            <a:r>
              <a:rPr sz="2000" spc="-5" dirty="0">
                <a:solidFill>
                  <a:srgbClr val="001F5F"/>
                </a:solidFill>
                <a:latin typeface="Calibri"/>
                <a:cs typeface="Calibri"/>
              </a:rPr>
              <a:t>o</a:t>
            </a:r>
            <a:r>
              <a:rPr sz="2000" dirty="0">
                <a:solidFill>
                  <a:srgbClr val="001F5F"/>
                </a:solidFill>
                <a:latin typeface="Calibri"/>
                <a:cs typeface="Calibri"/>
              </a:rPr>
              <a:t>n</a:t>
            </a:r>
            <a:r>
              <a:rPr sz="2000" spc="-114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alibri"/>
                <a:cs typeface="Calibri"/>
              </a:rPr>
              <a:t>T</a:t>
            </a:r>
            <a:r>
              <a:rPr sz="2000" spc="-10" dirty="0">
                <a:solidFill>
                  <a:srgbClr val="001F5F"/>
                </a:solidFill>
                <a:latin typeface="Calibri"/>
                <a:cs typeface="Calibri"/>
              </a:rPr>
              <a:t>i</a:t>
            </a:r>
            <a:r>
              <a:rPr sz="2000" dirty="0">
                <a:solidFill>
                  <a:srgbClr val="001F5F"/>
                </a:solidFill>
                <a:latin typeface="Calibri"/>
                <a:cs typeface="Calibri"/>
              </a:rPr>
              <a:t>m</a:t>
            </a:r>
            <a:r>
              <a:rPr sz="2000" spc="-10" dirty="0">
                <a:solidFill>
                  <a:srgbClr val="001F5F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001F5F"/>
                </a:solidFill>
                <a:latin typeface="Calibri"/>
                <a:cs typeface="Calibri"/>
              </a:rPr>
              <a:t>r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82314" y="563625"/>
            <a:ext cx="1993264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El</a:t>
            </a:r>
            <a:r>
              <a:rPr spc="-160" dirty="0"/>
              <a:t> </a:t>
            </a:r>
            <a:r>
              <a:rPr spc="-10" dirty="0"/>
              <a:t>Buffer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90600" y="2362200"/>
            <a:ext cx="7045325" cy="4296410"/>
            <a:chOff x="990600" y="2362200"/>
            <a:chExt cx="7045325" cy="42964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0600" y="2362200"/>
              <a:ext cx="2586228" cy="197205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550408" y="2532887"/>
              <a:ext cx="2485390" cy="1641475"/>
            </a:xfrm>
            <a:custGeom>
              <a:avLst/>
              <a:gdLst/>
              <a:ahLst/>
              <a:cxnLst/>
              <a:rect l="l" t="t" r="r" b="b"/>
              <a:pathLst>
                <a:path w="2485390" h="1641475">
                  <a:moveTo>
                    <a:pt x="2485263" y="6096"/>
                  </a:moveTo>
                  <a:lnTo>
                    <a:pt x="2480691" y="0"/>
                  </a:lnTo>
                  <a:lnTo>
                    <a:pt x="2460879" y="0"/>
                  </a:lnTo>
                  <a:lnTo>
                    <a:pt x="2460879" y="12192"/>
                  </a:lnTo>
                  <a:lnTo>
                    <a:pt x="2460879" y="25908"/>
                  </a:lnTo>
                  <a:lnTo>
                    <a:pt x="2460879" y="1615313"/>
                  </a:lnTo>
                  <a:lnTo>
                    <a:pt x="25908" y="1615313"/>
                  </a:lnTo>
                  <a:lnTo>
                    <a:pt x="25908" y="25908"/>
                  </a:lnTo>
                  <a:lnTo>
                    <a:pt x="2460879" y="25908"/>
                  </a:lnTo>
                  <a:lnTo>
                    <a:pt x="2460879" y="12204"/>
                  </a:lnTo>
                  <a:lnTo>
                    <a:pt x="25908" y="12204"/>
                  </a:lnTo>
                  <a:lnTo>
                    <a:pt x="2460879" y="12192"/>
                  </a:lnTo>
                  <a:lnTo>
                    <a:pt x="2460879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1635125"/>
                  </a:lnTo>
                  <a:lnTo>
                    <a:pt x="6096" y="1641221"/>
                  </a:lnTo>
                  <a:lnTo>
                    <a:pt x="2480691" y="1641221"/>
                  </a:lnTo>
                  <a:lnTo>
                    <a:pt x="2485263" y="1635125"/>
                  </a:lnTo>
                  <a:lnTo>
                    <a:pt x="2485263" y="1629029"/>
                  </a:lnTo>
                  <a:lnTo>
                    <a:pt x="2485263" y="1615313"/>
                  </a:lnTo>
                  <a:lnTo>
                    <a:pt x="2485263" y="25908"/>
                  </a:lnTo>
                  <a:lnTo>
                    <a:pt x="2485263" y="12192"/>
                  </a:lnTo>
                  <a:lnTo>
                    <a:pt x="2485263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46267" y="3296411"/>
              <a:ext cx="117348" cy="11722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593592" y="3340608"/>
              <a:ext cx="1918970" cy="27305"/>
            </a:xfrm>
            <a:custGeom>
              <a:avLst/>
              <a:gdLst/>
              <a:ahLst/>
              <a:cxnLst/>
              <a:rect l="l" t="t" r="r" b="b"/>
              <a:pathLst>
                <a:path w="1918970" h="27304">
                  <a:moveTo>
                    <a:pt x="0" y="0"/>
                  </a:moveTo>
                  <a:lnTo>
                    <a:pt x="0" y="25780"/>
                  </a:lnTo>
                  <a:lnTo>
                    <a:pt x="1896110" y="27304"/>
                  </a:lnTo>
                  <a:lnTo>
                    <a:pt x="1918716" y="14224"/>
                  </a:lnTo>
                  <a:lnTo>
                    <a:pt x="1897380" y="1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46267" y="3296411"/>
              <a:ext cx="117348" cy="11722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93592" y="3340607"/>
              <a:ext cx="4442460" cy="3317875"/>
            </a:xfrm>
            <a:custGeom>
              <a:avLst/>
              <a:gdLst/>
              <a:ahLst/>
              <a:cxnLst/>
              <a:rect l="l" t="t" r="r" b="b"/>
              <a:pathLst>
                <a:path w="4442459" h="3317875">
                  <a:moveTo>
                    <a:pt x="1944116" y="1524"/>
                  </a:moveTo>
                  <a:lnTo>
                    <a:pt x="1897380" y="1397"/>
                  </a:lnTo>
                  <a:lnTo>
                    <a:pt x="0" y="0"/>
                  </a:lnTo>
                  <a:lnTo>
                    <a:pt x="0" y="25781"/>
                  </a:lnTo>
                  <a:lnTo>
                    <a:pt x="1896110" y="27305"/>
                  </a:lnTo>
                  <a:lnTo>
                    <a:pt x="1918716" y="14224"/>
                  </a:lnTo>
                  <a:lnTo>
                    <a:pt x="1938020" y="25781"/>
                  </a:lnTo>
                  <a:lnTo>
                    <a:pt x="1944103" y="25781"/>
                  </a:lnTo>
                  <a:lnTo>
                    <a:pt x="1944103" y="3048"/>
                  </a:lnTo>
                  <a:lnTo>
                    <a:pt x="1944116" y="1524"/>
                  </a:lnTo>
                  <a:close/>
                </a:path>
                <a:path w="4442459" h="3317875">
                  <a:moveTo>
                    <a:pt x="4442079" y="1682496"/>
                  </a:moveTo>
                  <a:lnTo>
                    <a:pt x="4437507" y="1676400"/>
                  </a:lnTo>
                  <a:lnTo>
                    <a:pt x="4417695" y="1676400"/>
                  </a:lnTo>
                  <a:lnTo>
                    <a:pt x="4417695" y="1688592"/>
                  </a:lnTo>
                  <a:lnTo>
                    <a:pt x="4417695" y="1702308"/>
                  </a:lnTo>
                  <a:lnTo>
                    <a:pt x="4417695" y="3293249"/>
                  </a:lnTo>
                  <a:lnTo>
                    <a:pt x="1982724" y="3293249"/>
                  </a:lnTo>
                  <a:lnTo>
                    <a:pt x="1982724" y="1702308"/>
                  </a:lnTo>
                  <a:lnTo>
                    <a:pt x="4417695" y="1702308"/>
                  </a:lnTo>
                  <a:lnTo>
                    <a:pt x="4417695" y="1688604"/>
                  </a:lnTo>
                  <a:lnTo>
                    <a:pt x="1982724" y="1688604"/>
                  </a:lnTo>
                  <a:lnTo>
                    <a:pt x="4417695" y="1688592"/>
                  </a:lnTo>
                  <a:lnTo>
                    <a:pt x="4417695" y="1676400"/>
                  </a:lnTo>
                  <a:lnTo>
                    <a:pt x="1962912" y="1676400"/>
                  </a:lnTo>
                  <a:lnTo>
                    <a:pt x="1956816" y="1682496"/>
                  </a:lnTo>
                  <a:lnTo>
                    <a:pt x="1956816" y="3311525"/>
                  </a:lnTo>
                  <a:lnTo>
                    <a:pt x="1962912" y="3317621"/>
                  </a:lnTo>
                  <a:lnTo>
                    <a:pt x="4437507" y="3317621"/>
                  </a:lnTo>
                  <a:lnTo>
                    <a:pt x="4442079" y="3311525"/>
                  </a:lnTo>
                  <a:lnTo>
                    <a:pt x="4442079" y="3305429"/>
                  </a:lnTo>
                  <a:lnTo>
                    <a:pt x="4442079" y="3293237"/>
                  </a:lnTo>
                  <a:lnTo>
                    <a:pt x="4442079" y="1702308"/>
                  </a:lnTo>
                  <a:lnTo>
                    <a:pt x="4442079" y="1688592"/>
                  </a:lnTo>
                  <a:lnTo>
                    <a:pt x="4442079" y="16824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38800" y="5105399"/>
              <a:ext cx="533400" cy="481330"/>
            </a:xfrm>
            <a:custGeom>
              <a:avLst/>
              <a:gdLst/>
              <a:ahLst/>
              <a:cxnLst/>
              <a:rect l="l" t="t" r="r" b="b"/>
              <a:pathLst>
                <a:path w="533400" h="481329">
                  <a:moveTo>
                    <a:pt x="5334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0" y="381000"/>
                  </a:lnTo>
                  <a:lnTo>
                    <a:pt x="0" y="481203"/>
                  </a:lnTo>
                  <a:lnTo>
                    <a:pt x="533400" y="481203"/>
                  </a:lnTo>
                  <a:lnTo>
                    <a:pt x="533400" y="381000"/>
                  </a:lnTo>
                  <a:lnTo>
                    <a:pt x="533400" y="228600"/>
                  </a:lnTo>
                  <a:lnTo>
                    <a:pt x="533400" y="76200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715000" y="5181599"/>
              <a:ext cx="533400" cy="481330"/>
            </a:xfrm>
            <a:custGeom>
              <a:avLst/>
              <a:gdLst/>
              <a:ahLst/>
              <a:cxnLst/>
              <a:rect l="l" t="t" r="r" b="b"/>
              <a:pathLst>
                <a:path w="533400" h="481329">
                  <a:moveTo>
                    <a:pt x="5334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0" y="381000"/>
                  </a:lnTo>
                  <a:lnTo>
                    <a:pt x="0" y="481203"/>
                  </a:lnTo>
                  <a:lnTo>
                    <a:pt x="533400" y="481203"/>
                  </a:lnTo>
                  <a:lnTo>
                    <a:pt x="533400" y="381000"/>
                  </a:lnTo>
                  <a:lnTo>
                    <a:pt x="533400" y="228600"/>
                  </a:lnTo>
                  <a:lnTo>
                    <a:pt x="533400" y="76200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00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791200" y="5257799"/>
              <a:ext cx="533400" cy="481330"/>
            </a:xfrm>
            <a:custGeom>
              <a:avLst/>
              <a:gdLst/>
              <a:ahLst/>
              <a:cxnLst/>
              <a:rect l="l" t="t" r="r" b="b"/>
              <a:pathLst>
                <a:path w="533400" h="481329">
                  <a:moveTo>
                    <a:pt x="5334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0" y="381000"/>
                  </a:lnTo>
                  <a:lnTo>
                    <a:pt x="0" y="481203"/>
                  </a:lnTo>
                  <a:lnTo>
                    <a:pt x="533400" y="481203"/>
                  </a:lnTo>
                  <a:lnTo>
                    <a:pt x="533400" y="381000"/>
                  </a:lnTo>
                  <a:lnTo>
                    <a:pt x="533400" y="228600"/>
                  </a:lnTo>
                  <a:lnTo>
                    <a:pt x="533400" y="76200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867400" y="5333999"/>
              <a:ext cx="533400" cy="481330"/>
            </a:xfrm>
            <a:custGeom>
              <a:avLst/>
              <a:gdLst/>
              <a:ahLst/>
              <a:cxnLst/>
              <a:rect l="l" t="t" r="r" b="b"/>
              <a:pathLst>
                <a:path w="533400" h="481329">
                  <a:moveTo>
                    <a:pt x="5334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0" y="381000"/>
                  </a:lnTo>
                  <a:lnTo>
                    <a:pt x="0" y="481203"/>
                  </a:lnTo>
                  <a:lnTo>
                    <a:pt x="533400" y="481203"/>
                  </a:lnTo>
                  <a:lnTo>
                    <a:pt x="533400" y="381000"/>
                  </a:lnTo>
                  <a:lnTo>
                    <a:pt x="533400" y="228600"/>
                  </a:lnTo>
                  <a:lnTo>
                    <a:pt x="533400" y="76200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00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943600" y="5410199"/>
              <a:ext cx="533400" cy="481330"/>
            </a:xfrm>
            <a:custGeom>
              <a:avLst/>
              <a:gdLst/>
              <a:ahLst/>
              <a:cxnLst/>
              <a:rect l="l" t="t" r="r" b="b"/>
              <a:pathLst>
                <a:path w="533400" h="481329">
                  <a:moveTo>
                    <a:pt x="5334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0" y="381000"/>
                  </a:lnTo>
                  <a:lnTo>
                    <a:pt x="0" y="481203"/>
                  </a:lnTo>
                  <a:lnTo>
                    <a:pt x="533400" y="481203"/>
                  </a:lnTo>
                  <a:lnTo>
                    <a:pt x="533400" y="381000"/>
                  </a:lnTo>
                  <a:lnTo>
                    <a:pt x="533400" y="228600"/>
                  </a:lnTo>
                  <a:lnTo>
                    <a:pt x="533400" y="76200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019800" y="5486399"/>
              <a:ext cx="533400" cy="481330"/>
            </a:xfrm>
            <a:custGeom>
              <a:avLst/>
              <a:gdLst/>
              <a:ahLst/>
              <a:cxnLst/>
              <a:rect l="l" t="t" r="r" b="b"/>
              <a:pathLst>
                <a:path w="533400" h="481329">
                  <a:moveTo>
                    <a:pt x="5334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0" y="381000"/>
                  </a:lnTo>
                  <a:lnTo>
                    <a:pt x="0" y="481203"/>
                  </a:lnTo>
                  <a:lnTo>
                    <a:pt x="533400" y="481203"/>
                  </a:lnTo>
                  <a:lnTo>
                    <a:pt x="533400" y="381000"/>
                  </a:lnTo>
                  <a:lnTo>
                    <a:pt x="533400" y="228600"/>
                  </a:lnTo>
                  <a:lnTo>
                    <a:pt x="533400" y="76200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00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096000" y="5562599"/>
              <a:ext cx="533400" cy="481330"/>
            </a:xfrm>
            <a:custGeom>
              <a:avLst/>
              <a:gdLst/>
              <a:ahLst/>
              <a:cxnLst/>
              <a:rect l="l" t="t" r="r" b="b"/>
              <a:pathLst>
                <a:path w="533400" h="481329">
                  <a:moveTo>
                    <a:pt x="5334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0" y="381000"/>
                  </a:lnTo>
                  <a:lnTo>
                    <a:pt x="0" y="481203"/>
                  </a:lnTo>
                  <a:lnTo>
                    <a:pt x="533400" y="481203"/>
                  </a:lnTo>
                  <a:lnTo>
                    <a:pt x="533400" y="381000"/>
                  </a:lnTo>
                  <a:lnTo>
                    <a:pt x="533400" y="228600"/>
                  </a:lnTo>
                  <a:lnTo>
                    <a:pt x="533400" y="76200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172200" y="5638800"/>
              <a:ext cx="533400" cy="481330"/>
            </a:xfrm>
            <a:custGeom>
              <a:avLst/>
              <a:gdLst/>
              <a:ahLst/>
              <a:cxnLst/>
              <a:rect l="l" t="t" r="r" b="b"/>
              <a:pathLst>
                <a:path w="533400" h="481329">
                  <a:moveTo>
                    <a:pt x="5334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0" y="381000"/>
                  </a:lnTo>
                  <a:lnTo>
                    <a:pt x="0" y="481203"/>
                  </a:lnTo>
                  <a:lnTo>
                    <a:pt x="533400" y="481203"/>
                  </a:lnTo>
                  <a:lnTo>
                    <a:pt x="533400" y="381000"/>
                  </a:lnTo>
                  <a:lnTo>
                    <a:pt x="533400" y="228600"/>
                  </a:lnTo>
                  <a:lnTo>
                    <a:pt x="533400" y="76200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00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248400" y="5715000"/>
              <a:ext cx="533400" cy="481330"/>
            </a:xfrm>
            <a:custGeom>
              <a:avLst/>
              <a:gdLst/>
              <a:ahLst/>
              <a:cxnLst/>
              <a:rect l="l" t="t" r="r" b="b"/>
              <a:pathLst>
                <a:path w="533400" h="481329">
                  <a:moveTo>
                    <a:pt x="5334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0" y="381000"/>
                  </a:lnTo>
                  <a:lnTo>
                    <a:pt x="0" y="481203"/>
                  </a:lnTo>
                  <a:lnTo>
                    <a:pt x="533400" y="481203"/>
                  </a:lnTo>
                  <a:lnTo>
                    <a:pt x="533400" y="381000"/>
                  </a:lnTo>
                  <a:lnTo>
                    <a:pt x="533400" y="228600"/>
                  </a:lnTo>
                  <a:lnTo>
                    <a:pt x="533400" y="76200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324600" y="5791200"/>
              <a:ext cx="533400" cy="481330"/>
            </a:xfrm>
            <a:custGeom>
              <a:avLst/>
              <a:gdLst/>
              <a:ahLst/>
              <a:cxnLst/>
              <a:rect l="l" t="t" r="r" b="b"/>
              <a:pathLst>
                <a:path w="533400" h="481329">
                  <a:moveTo>
                    <a:pt x="5334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0" y="481203"/>
                  </a:lnTo>
                  <a:lnTo>
                    <a:pt x="533400" y="481203"/>
                  </a:lnTo>
                  <a:lnTo>
                    <a:pt x="533400" y="228600"/>
                  </a:lnTo>
                  <a:lnTo>
                    <a:pt x="533400" y="76200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00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400800" y="5867400"/>
              <a:ext cx="533400" cy="481330"/>
            </a:xfrm>
            <a:custGeom>
              <a:avLst/>
              <a:gdLst/>
              <a:ahLst/>
              <a:cxnLst/>
              <a:rect l="l" t="t" r="r" b="b"/>
              <a:pathLst>
                <a:path w="533400" h="481329">
                  <a:moveTo>
                    <a:pt x="5334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0" y="481203"/>
                  </a:lnTo>
                  <a:lnTo>
                    <a:pt x="533400" y="481203"/>
                  </a:lnTo>
                  <a:lnTo>
                    <a:pt x="533400" y="228600"/>
                  </a:lnTo>
                  <a:lnTo>
                    <a:pt x="533400" y="76200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477000" y="5943600"/>
              <a:ext cx="533400" cy="481330"/>
            </a:xfrm>
            <a:custGeom>
              <a:avLst/>
              <a:gdLst/>
              <a:ahLst/>
              <a:cxnLst/>
              <a:rect l="l" t="t" r="r" b="b"/>
              <a:pathLst>
                <a:path w="533400" h="481329">
                  <a:moveTo>
                    <a:pt x="5334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0" y="481203"/>
                  </a:lnTo>
                  <a:lnTo>
                    <a:pt x="533400" y="481203"/>
                  </a:lnTo>
                  <a:lnTo>
                    <a:pt x="533400" y="76200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00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553200" y="6019800"/>
              <a:ext cx="533400" cy="481330"/>
            </a:xfrm>
            <a:custGeom>
              <a:avLst/>
              <a:gdLst/>
              <a:ahLst/>
              <a:cxnLst/>
              <a:rect l="l" t="t" r="r" b="b"/>
              <a:pathLst>
                <a:path w="533400" h="481329">
                  <a:moveTo>
                    <a:pt x="5334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0" y="481203"/>
                  </a:lnTo>
                  <a:lnTo>
                    <a:pt x="533400" y="481203"/>
                  </a:lnTo>
                  <a:lnTo>
                    <a:pt x="533400" y="76200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629400" y="6096000"/>
              <a:ext cx="533400" cy="481330"/>
            </a:xfrm>
            <a:custGeom>
              <a:avLst/>
              <a:gdLst/>
              <a:ahLst/>
              <a:cxnLst/>
              <a:rect l="l" t="t" r="r" b="b"/>
              <a:pathLst>
                <a:path w="533400" h="481329">
                  <a:moveTo>
                    <a:pt x="533400" y="0"/>
                  </a:moveTo>
                  <a:lnTo>
                    <a:pt x="0" y="0"/>
                  </a:lnTo>
                  <a:lnTo>
                    <a:pt x="0" y="481203"/>
                  </a:lnTo>
                  <a:lnTo>
                    <a:pt x="533400" y="481203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00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4555" y="4914519"/>
              <a:ext cx="118364" cy="11734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780148" y="4162044"/>
              <a:ext cx="27305" cy="819785"/>
            </a:xfrm>
            <a:custGeom>
              <a:avLst/>
              <a:gdLst/>
              <a:ahLst/>
              <a:cxnLst/>
              <a:rect l="l" t="t" r="r" b="b"/>
              <a:pathLst>
                <a:path w="27304" h="819785">
                  <a:moveTo>
                    <a:pt x="27304" y="0"/>
                  </a:moveTo>
                  <a:lnTo>
                    <a:pt x="1397" y="0"/>
                  </a:lnTo>
                  <a:lnTo>
                    <a:pt x="0" y="795908"/>
                  </a:lnTo>
                  <a:lnTo>
                    <a:pt x="13589" y="819403"/>
                  </a:lnTo>
                  <a:lnTo>
                    <a:pt x="25780" y="798321"/>
                  </a:lnTo>
                  <a:lnTo>
                    <a:pt x="273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4555" y="4914519"/>
              <a:ext cx="118364" cy="11734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338324" y="4162043"/>
              <a:ext cx="4469130" cy="1687195"/>
            </a:xfrm>
            <a:custGeom>
              <a:avLst/>
              <a:gdLst/>
              <a:ahLst/>
              <a:cxnLst/>
              <a:rect l="l" t="t" r="r" b="b"/>
              <a:pathLst>
                <a:path w="4469130" h="1687195">
                  <a:moveTo>
                    <a:pt x="3230118" y="1664208"/>
                  </a:moveTo>
                  <a:lnTo>
                    <a:pt x="25400" y="200787"/>
                  </a:lnTo>
                  <a:lnTo>
                    <a:pt x="0" y="203454"/>
                  </a:lnTo>
                  <a:lnTo>
                    <a:pt x="14605" y="223647"/>
                  </a:lnTo>
                  <a:lnTo>
                    <a:pt x="3219450" y="1687068"/>
                  </a:lnTo>
                  <a:lnTo>
                    <a:pt x="3230118" y="1664208"/>
                  </a:lnTo>
                  <a:close/>
                </a:path>
                <a:path w="4469130" h="1687195">
                  <a:moveTo>
                    <a:pt x="4469130" y="0"/>
                  </a:moveTo>
                  <a:lnTo>
                    <a:pt x="4443222" y="0"/>
                  </a:lnTo>
                  <a:lnTo>
                    <a:pt x="4441825" y="795909"/>
                  </a:lnTo>
                  <a:lnTo>
                    <a:pt x="4455414" y="819404"/>
                  </a:lnTo>
                  <a:lnTo>
                    <a:pt x="4467606" y="798322"/>
                  </a:lnTo>
                  <a:lnTo>
                    <a:pt x="44691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93619" y="4332732"/>
              <a:ext cx="123443" cy="108203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338324" y="4362830"/>
              <a:ext cx="3230245" cy="1486535"/>
            </a:xfrm>
            <a:custGeom>
              <a:avLst/>
              <a:gdLst/>
              <a:ahLst/>
              <a:cxnLst/>
              <a:rect l="l" t="t" r="r" b="b"/>
              <a:pathLst>
                <a:path w="3230245" h="1486535">
                  <a:moveTo>
                    <a:pt x="25400" y="0"/>
                  </a:moveTo>
                  <a:lnTo>
                    <a:pt x="0" y="2667"/>
                  </a:lnTo>
                  <a:lnTo>
                    <a:pt x="14605" y="22860"/>
                  </a:lnTo>
                  <a:lnTo>
                    <a:pt x="3219450" y="1486281"/>
                  </a:lnTo>
                  <a:lnTo>
                    <a:pt x="3230117" y="1463421"/>
                  </a:lnTo>
                  <a:lnTo>
                    <a:pt x="25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93619" y="4332732"/>
              <a:ext cx="123443" cy="108203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788414" y="2212975"/>
            <a:ext cx="6639559" cy="4418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345565" algn="r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Buffer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00">
              <a:latin typeface="Calibri"/>
              <a:cs typeface="Calibri"/>
            </a:endParaRPr>
          </a:p>
          <a:p>
            <a:pPr marL="1938655" marR="2987675" algn="ctr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C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ea</a:t>
            </a:r>
            <a:r>
              <a:rPr sz="1800" spc="5" dirty="0">
                <a:latin typeface="Calibri"/>
                <a:cs typeface="Calibri"/>
              </a:rPr>
              <a:t>m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un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bu</a:t>
            </a:r>
            <a:r>
              <a:rPr sz="1800" spc="-25" dirty="0">
                <a:latin typeface="Calibri"/>
                <a:cs typeface="Calibri"/>
              </a:rPr>
              <a:t>f</a:t>
            </a:r>
            <a:r>
              <a:rPr sz="1800" spc="-60" dirty="0">
                <a:latin typeface="Calibri"/>
                <a:cs typeface="Calibri"/>
              </a:rPr>
              <a:t>f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r  </a:t>
            </a:r>
            <a:r>
              <a:rPr sz="1800" spc="-5" dirty="0">
                <a:latin typeface="Calibri"/>
                <a:cs typeface="Calibri"/>
              </a:rPr>
              <a:t>del </a:t>
            </a:r>
            <a:r>
              <a:rPr sz="1800" spc="-10" dirty="0">
                <a:latin typeface="Calibri"/>
                <a:cs typeface="Calibri"/>
              </a:rPr>
              <a:t>tamaño </a:t>
            </a:r>
            <a:r>
              <a:rPr sz="1800" spc="-5" dirty="0">
                <a:latin typeface="Calibri"/>
                <a:cs typeface="Calibri"/>
              </a:rPr>
              <a:t>del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original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50">
              <a:latin typeface="Calibri"/>
              <a:cs typeface="Calibri"/>
            </a:endParaRPr>
          </a:p>
          <a:p>
            <a:pPr marL="5161280" marR="508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Calibri"/>
                <a:cs typeface="Calibri"/>
              </a:rPr>
              <a:t>D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b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-5" dirty="0">
                <a:latin typeface="Calibri"/>
                <a:cs typeface="Calibri"/>
              </a:rPr>
              <a:t>ja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s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spc="-1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d</a:t>
            </a:r>
            <a:r>
              <a:rPr sz="1800" dirty="0">
                <a:latin typeface="Calibri"/>
                <a:cs typeface="Calibri"/>
              </a:rPr>
              <a:t>o  en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el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buffer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50">
              <a:latin typeface="Calibri"/>
              <a:cs typeface="Calibri"/>
            </a:endParaRPr>
          </a:p>
          <a:p>
            <a:pPr marL="12700" marR="4271645" indent="-1905" algn="ctr">
              <a:lnSpc>
                <a:spcPct val="100000"/>
              </a:lnSpc>
            </a:pPr>
            <a:r>
              <a:rPr sz="1800" spc="-20" dirty="0">
                <a:latin typeface="Calibri"/>
                <a:cs typeface="Calibri"/>
              </a:rPr>
              <a:t>Pasamos </a:t>
            </a:r>
            <a:r>
              <a:rPr sz="1800" dirty="0">
                <a:latin typeface="Calibri"/>
                <a:cs typeface="Calibri"/>
              </a:rPr>
              <a:t>el </a:t>
            </a:r>
            <a:r>
              <a:rPr sz="1800" spc="-20" dirty="0">
                <a:latin typeface="Calibri"/>
                <a:cs typeface="Calibri"/>
              </a:rPr>
              <a:t>Buffer con </a:t>
            </a:r>
            <a:r>
              <a:rPr sz="1800" spc="-10" dirty="0">
                <a:latin typeface="Calibri"/>
                <a:cs typeface="Calibri"/>
              </a:rPr>
              <a:t>los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100 </a:t>
            </a:r>
            <a:r>
              <a:rPr sz="1800" spc="-20" dirty="0">
                <a:latin typeface="Calibri"/>
                <a:cs typeface="Calibri"/>
              </a:rPr>
              <a:t>rectángulos </a:t>
            </a:r>
            <a:r>
              <a:rPr sz="1800" dirty="0">
                <a:latin typeface="Calibri"/>
                <a:cs typeface="Calibri"/>
              </a:rPr>
              <a:t>al </a:t>
            </a:r>
            <a:r>
              <a:rPr sz="1800" spc="-25" dirty="0">
                <a:latin typeface="Calibri"/>
                <a:cs typeface="Calibri"/>
              </a:rPr>
              <a:t>canvas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visible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formulario 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haciendo que los </a:t>
            </a:r>
            <a:r>
              <a:rPr sz="1800" dirty="0">
                <a:latin typeface="Calibri"/>
                <a:cs typeface="Calibri"/>
              </a:rPr>
              <a:t>100 </a:t>
            </a:r>
            <a:r>
              <a:rPr sz="1800" spc="-5" dirty="0">
                <a:latin typeface="Calibri"/>
                <a:cs typeface="Calibri"/>
              </a:rPr>
              <a:t>se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muestren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r>
              <a:rPr sz="1800" spc="-5" dirty="0">
                <a:latin typeface="Calibri"/>
                <a:cs typeface="Calibri"/>
              </a:rPr>
              <a:t> sola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vez.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066800" y="2667000"/>
            <a:ext cx="2438400" cy="1524000"/>
          </a:xfrm>
          <a:custGeom>
            <a:avLst/>
            <a:gdLst/>
            <a:ahLst/>
            <a:cxnLst/>
            <a:rect l="l" t="t" r="r" b="b"/>
            <a:pathLst>
              <a:path w="2438400" h="1524000">
                <a:moveTo>
                  <a:pt x="2438400" y="0"/>
                </a:moveTo>
                <a:lnTo>
                  <a:pt x="0" y="0"/>
                </a:lnTo>
                <a:lnTo>
                  <a:pt x="0" y="1524000"/>
                </a:lnTo>
                <a:lnTo>
                  <a:pt x="2438400" y="1524000"/>
                </a:lnTo>
                <a:lnTo>
                  <a:pt x="2438400" y="0"/>
                </a:lnTo>
                <a:close/>
              </a:path>
            </a:pathLst>
          </a:custGeom>
          <a:solidFill>
            <a:srgbClr val="DBEDF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3600" y="685800"/>
            <a:ext cx="533692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PE" spc="-5" dirty="0"/>
              <a:t>¿</a:t>
            </a:r>
            <a:r>
              <a:rPr spc="-5" dirty="0"/>
              <a:t>C</a:t>
            </a:r>
            <a:r>
              <a:rPr lang="es-PE" spc="-5" dirty="0" err="1"/>
              <a:t>ó</a:t>
            </a:r>
            <a:r>
              <a:rPr spc="-5" dirty="0" err="1"/>
              <a:t>mo</a:t>
            </a:r>
            <a:r>
              <a:rPr spc="-60" dirty="0"/>
              <a:t> </a:t>
            </a:r>
            <a:r>
              <a:rPr spc="-10" dirty="0"/>
              <a:t>crear</a:t>
            </a:r>
            <a:r>
              <a:rPr spc="-75" dirty="0"/>
              <a:t> </a:t>
            </a:r>
            <a:r>
              <a:rPr dirty="0"/>
              <a:t>el</a:t>
            </a:r>
            <a:r>
              <a:rPr spc="-105" dirty="0"/>
              <a:t> </a:t>
            </a:r>
            <a:r>
              <a:rPr spc="-10" dirty="0"/>
              <a:t>Buffer</a:t>
            </a:r>
            <a:r>
              <a:rPr lang="es-PE" spc="-10" dirty="0"/>
              <a:t>?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433552" y="1676400"/>
            <a:ext cx="9601200" cy="5847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259580">
              <a:lnSpc>
                <a:spcPct val="115700"/>
              </a:lnSpc>
              <a:spcBef>
                <a:spcPts val="100"/>
              </a:spcBef>
            </a:pPr>
            <a:r>
              <a:rPr sz="1600" spc="-5" dirty="0">
                <a:solidFill>
                  <a:srgbClr val="00CC00"/>
                </a:solidFill>
                <a:latin typeface="Courier New"/>
                <a:cs typeface="Courier New"/>
              </a:rPr>
              <a:t>// </a:t>
            </a:r>
            <a:r>
              <a:rPr sz="1600" spc="-10" dirty="0">
                <a:solidFill>
                  <a:srgbClr val="00CC00"/>
                </a:solidFill>
                <a:latin typeface="Courier New"/>
                <a:cs typeface="Courier New"/>
              </a:rPr>
              <a:t>Creamos </a:t>
            </a:r>
            <a:r>
              <a:rPr sz="1600" spc="-10" dirty="0" err="1">
                <a:solidFill>
                  <a:srgbClr val="00CC00"/>
                </a:solidFill>
                <a:latin typeface="Courier New"/>
                <a:cs typeface="Courier New"/>
              </a:rPr>
              <a:t>los</a:t>
            </a:r>
            <a:r>
              <a:rPr sz="1600" spc="-10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600" spc="-15" dirty="0">
                <a:solidFill>
                  <a:srgbClr val="00CC00"/>
                </a:solidFill>
                <a:latin typeface="Courier New"/>
                <a:cs typeface="Courier New"/>
              </a:rPr>
              <a:t>gr</a:t>
            </a:r>
            <a:r>
              <a:rPr lang="es-PE" sz="1600" spc="-15" dirty="0">
                <a:solidFill>
                  <a:srgbClr val="00CC00"/>
                </a:solidFill>
                <a:latin typeface="Courier New"/>
                <a:cs typeface="Courier New"/>
              </a:rPr>
              <a:t>á</a:t>
            </a:r>
            <a:r>
              <a:rPr sz="1600" spc="-15" dirty="0" err="1">
                <a:solidFill>
                  <a:srgbClr val="00CC00"/>
                </a:solidFill>
                <a:latin typeface="Courier New"/>
                <a:cs typeface="Courier New"/>
              </a:rPr>
              <a:t>ficos</a:t>
            </a:r>
            <a:r>
              <a:rPr sz="1600" spc="-15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00CC00"/>
                </a:solidFill>
                <a:latin typeface="Courier New"/>
                <a:cs typeface="Courier New"/>
              </a:rPr>
              <a:t>del </a:t>
            </a:r>
            <a:r>
              <a:rPr sz="1600" spc="-10" dirty="0">
                <a:solidFill>
                  <a:srgbClr val="00CC00"/>
                </a:solidFill>
                <a:latin typeface="Courier New"/>
                <a:cs typeface="Courier New"/>
              </a:rPr>
              <a:t>formulario </a:t>
            </a:r>
            <a:r>
              <a:rPr sz="1600" spc="-830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Courier New"/>
                <a:cs typeface="Courier New"/>
              </a:rPr>
              <a:t>Graphics</a:t>
            </a:r>
            <a:r>
              <a:rPr sz="1600" spc="-30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Courier New"/>
                <a:cs typeface="Courier New"/>
              </a:rPr>
              <a:t>^g</a:t>
            </a:r>
            <a:r>
              <a:rPr sz="1600" spc="-2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1F5F"/>
                </a:solidFill>
                <a:latin typeface="Courier New"/>
                <a:cs typeface="Courier New"/>
              </a:rPr>
              <a:t>=</a:t>
            </a:r>
            <a:r>
              <a:rPr sz="1600" spc="-40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600" spc="-15" dirty="0">
                <a:solidFill>
                  <a:srgbClr val="0000FF"/>
                </a:solidFill>
                <a:latin typeface="Courier New"/>
                <a:cs typeface="Courier New"/>
              </a:rPr>
              <a:t>this</a:t>
            </a:r>
            <a:r>
              <a:rPr sz="1600" spc="-15" dirty="0">
                <a:solidFill>
                  <a:srgbClr val="001F5F"/>
                </a:solidFill>
                <a:latin typeface="Courier New"/>
                <a:cs typeface="Courier New"/>
              </a:rPr>
              <a:t>-&gt;CreateGraphics();</a:t>
            </a:r>
            <a:endParaRPr sz="16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600" spc="-5" dirty="0">
                <a:solidFill>
                  <a:srgbClr val="00CC00"/>
                </a:solidFill>
                <a:latin typeface="Courier New"/>
                <a:cs typeface="Courier New"/>
              </a:rPr>
              <a:t>//</a:t>
            </a:r>
            <a:r>
              <a:rPr sz="1600" spc="-20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600" spc="-15" dirty="0">
                <a:solidFill>
                  <a:srgbClr val="00CC00"/>
                </a:solidFill>
                <a:latin typeface="Courier New"/>
                <a:cs typeface="Courier New"/>
              </a:rPr>
              <a:t>Reservamos</a:t>
            </a:r>
            <a:r>
              <a:rPr sz="1600" spc="-35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00CC00"/>
                </a:solidFill>
                <a:latin typeface="Courier New"/>
                <a:cs typeface="Courier New"/>
              </a:rPr>
              <a:t>un</a:t>
            </a:r>
            <a:r>
              <a:rPr sz="1600" spc="-30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00CC00"/>
                </a:solidFill>
                <a:latin typeface="Courier New"/>
                <a:cs typeface="Courier New"/>
              </a:rPr>
              <a:t>espacio</a:t>
            </a:r>
            <a:r>
              <a:rPr sz="1600" spc="-15" dirty="0">
                <a:solidFill>
                  <a:srgbClr val="00CC00"/>
                </a:solidFill>
                <a:latin typeface="Courier New"/>
                <a:cs typeface="Courier New"/>
              </a:rPr>
              <a:t> para</a:t>
            </a:r>
            <a:r>
              <a:rPr sz="1600" spc="-30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00CC00"/>
                </a:solidFill>
                <a:latin typeface="Courier New"/>
                <a:cs typeface="Courier New"/>
              </a:rPr>
              <a:t>poner el</a:t>
            </a:r>
            <a:r>
              <a:rPr sz="1600" spc="-65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600" spc="-15" dirty="0">
                <a:solidFill>
                  <a:srgbClr val="00CC00"/>
                </a:solidFill>
                <a:latin typeface="Courier New"/>
                <a:cs typeface="Courier New"/>
              </a:rPr>
              <a:t>Buffer</a:t>
            </a:r>
            <a:endParaRPr sz="16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600" spc="-15" dirty="0">
                <a:solidFill>
                  <a:srgbClr val="001F5F"/>
                </a:solidFill>
                <a:latin typeface="Courier New"/>
                <a:cs typeface="Courier New"/>
              </a:rPr>
              <a:t>BufferedGraphicsContext</a:t>
            </a:r>
            <a:r>
              <a:rPr sz="1600" spc="-20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600" spc="-15" dirty="0">
                <a:solidFill>
                  <a:srgbClr val="001F5F"/>
                </a:solidFill>
                <a:latin typeface="Courier New"/>
                <a:cs typeface="Courier New"/>
              </a:rPr>
              <a:t>^espacioBuffer</a:t>
            </a:r>
            <a:r>
              <a:rPr sz="1600" spc="-10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1F5F"/>
                </a:solidFill>
                <a:latin typeface="Courier New"/>
                <a:cs typeface="Courier New"/>
              </a:rPr>
              <a:t>=</a:t>
            </a:r>
            <a:r>
              <a:rPr sz="1600" spc="6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600" spc="-15" dirty="0">
                <a:solidFill>
                  <a:srgbClr val="001F5F"/>
                </a:solidFill>
                <a:latin typeface="Courier New"/>
                <a:cs typeface="Courier New"/>
              </a:rPr>
              <a:t>BufferedGraphicsManager::Current;</a:t>
            </a:r>
            <a:endParaRPr sz="16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600" spc="-5" dirty="0">
                <a:solidFill>
                  <a:srgbClr val="00CC00"/>
                </a:solidFill>
                <a:latin typeface="Courier New"/>
                <a:cs typeface="Courier New"/>
              </a:rPr>
              <a:t>//</a:t>
            </a:r>
            <a:r>
              <a:rPr sz="1600" spc="-25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00CC00"/>
                </a:solidFill>
                <a:latin typeface="Courier New"/>
                <a:cs typeface="Courier New"/>
              </a:rPr>
              <a:t>Creamos</a:t>
            </a:r>
            <a:r>
              <a:rPr sz="1600" spc="-25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00CC00"/>
                </a:solidFill>
                <a:latin typeface="Courier New"/>
                <a:cs typeface="Courier New"/>
              </a:rPr>
              <a:t>un</a:t>
            </a:r>
            <a:r>
              <a:rPr sz="1600" spc="-25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00CC00"/>
                </a:solidFill>
                <a:latin typeface="Courier New"/>
                <a:cs typeface="Courier New"/>
              </a:rPr>
              <a:t>canvas dentro</a:t>
            </a:r>
            <a:r>
              <a:rPr sz="1600" spc="-25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00CC00"/>
                </a:solidFill>
                <a:latin typeface="Courier New"/>
                <a:cs typeface="Courier New"/>
              </a:rPr>
              <a:t>del espacio </a:t>
            </a:r>
            <a:r>
              <a:rPr sz="1600" spc="-15" dirty="0">
                <a:solidFill>
                  <a:srgbClr val="00CC00"/>
                </a:solidFill>
                <a:latin typeface="Courier New"/>
                <a:cs typeface="Courier New"/>
              </a:rPr>
              <a:t>del</a:t>
            </a:r>
            <a:r>
              <a:rPr sz="1600" spc="-25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600" spc="-15" dirty="0">
                <a:solidFill>
                  <a:srgbClr val="00CC00"/>
                </a:solidFill>
                <a:latin typeface="Courier New"/>
                <a:cs typeface="Courier New"/>
              </a:rPr>
              <a:t>buffer</a:t>
            </a:r>
            <a:r>
              <a:rPr sz="1600" spc="-25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600" spc="-15" dirty="0">
                <a:solidFill>
                  <a:srgbClr val="00CC00"/>
                </a:solidFill>
                <a:latin typeface="Courier New"/>
                <a:cs typeface="Courier New"/>
              </a:rPr>
              <a:t>utilizando</a:t>
            </a:r>
            <a:r>
              <a:rPr sz="1600" spc="-25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00CC00"/>
                </a:solidFill>
                <a:latin typeface="Courier New"/>
                <a:cs typeface="Courier New"/>
              </a:rPr>
              <a:t>el</a:t>
            </a:r>
            <a:r>
              <a:rPr sz="1600" spc="-40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600" spc="-15" dirty="0">
                <a:solidFill>
                  <a:srgbClr val="00CC00"/>
                </a:solidFill>
                <a:latin typeface="Courier New"/>
                <a:cs typeface="Courier New"/>
              </a:rPr>
              <a:t>canvas</a:t>
            </a:r>
            <a:endParaRPr sz="16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600" dirty="0">
                <a:solidFill>
                  <a:srgbClr val="00CC00"/>
                </a:solidFill>
                <a:latin typeface="Courier New"/>
                <a:cs typeface="Courier New"/>
              </a:rPr>
              <a:t>//</a:t>
            </a:r>
            <a:r>
              <a:rPr sz="1600" spc="-55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00CC00"/>
                </a:solidFill>
                <a:latin typeface="Courier New"/>
                <a:cs typeface="Courier New"/>
              </a:rPr>
              <a:t>del</a:t>
            </a:r>
            <a:r>
              <a:rPr sz="1600" spc="-65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600" spc="-20" dirty="0">
                <a:solidFill>
                  <a:srgbClr val="00CC00"/>
                </a:solidFill>
                <a:latin typeface="Courier New"/>
                <a:cs typeface="Courier New"/>
              </a:rPr>
              <a:t>formulario</a:t>
            </a:r>
            <a:endParaRPr sz="16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600" spc="-15" dirty="0">
                <a:solidFill>
                  <a:srgbClr val="001F5F"/>
                </a:solidFill>
                <a:latin typeface="Courier New"/>
                <a:cs typeface="Courier New"/>
              </a:rPr>
              <a:t>BufferedGraphics</a:t>
            </a:r>
            <a:r>
              <a:rPr sz="1600" spc="-2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Courier New"/>
                <a:cs typeface="Courier New"/>
              </a:rPr>
              <a:t>^buffer</a:t>
            </a:r>
            <a:r>
              <a:rPr sz="1600" dirty="0">
                <a:solidFill>
                  <a:srgbClr val="001F5F"/>
                </a:solidFill>
                <a:latin typeface="Courier New"/>
                <a:cs typeface="Courier New"/>
              </a:rPr>
              <a:t> =</a:t>
            </a:r>
            <a:r>
              <a:rPr sz="1600" spc="-10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600" spc="-15" dirty="0">
                <a:solidFill>
                  <a:srgbClr val="001F5F"/>
                </a:solidFill>
                <a:latin typeface="Courier New"/>
                <a:cs typeface="Courier New"/>
              </a:rPr>
              <a:t>espacioBuffer-&gt;Allocate(</a:t>
            </a:r>
            <a:r>
              <a:rPr sz="1600" spc="-2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Courier New"/>
                <a:cs typeface="Courier New"/>
              </a:rPr>
              <a:t>g,</a:t>
            </a:r>
            <a:r>
              <a:rPr sz="1600" spc="150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600" spc="-15" dirty="0">
                <a:solidFill>
                  <a:srgbClr val="001F5F"/>
                </a:solidFill>
                <a:latin typeface="Courier New"/>
                <a:cs typeface="Courier New"/>
              </a:rPr>
              <a:t>this-&gt;ClientRectangle);</a:t>
            </a:r>
            <a:endParaRPr sz="16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CC00"/>
                </a:solidFill>
                <a:latin typeface="Courier New"/>
                <a:cs typeface="Courier New"/>
              </a:rPr>
              <a:t>//</a:t>
            </a:r>
            <a:r>
              <a:rPr sz="1600" spc="-15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CC00"/>
                </a:solidFill>
                <a:latin typeface="Courier New"/>
                <a:cs typeface="Courier New"/>
              </a:rPr>
              <a:t>A </a:t>
            </a:r>
            <a:r>
              <a:rPr sz="1600" spc="-15" dirty="0">
                <a:solidFill>
                  <a:srgbClr val="00CC00"/>
                </a:solidFill>
                <a:latin typeface="Courier New"/>
                <a:cs typeface="Courier New"/>
              </a:rPr>
              <a:t>partir</a:t>
            </a:r>
            <a:r>
              <a:rPr sz="1600" spc="-25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00CC00"/>
                </a:solidFill>
                <a:latin typeface="Courier New"/>
                <a:cs typeface="Courier New"/>
              </a:rPr>
              <a:t>de aquí todo</a:t>
            </a:r>
            <a:r>
              <a:rPr sz="1600" spc="-25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00CC00"/>
                </a:solidFill>
                <a:latin typeface="Courier New"/>
                <a:cs typeface="Courier New"/>
              </a:rPr>
              <a:t>los dibujos se deben </a:t>
            </a:r>
            <a:r>
              <a:rPr sz="1600" spc="-15" dirty="0">
                <a:solidFill>
                  <a:srgbClr val="00CC00"/>
                </a:solidFill>
                <a:latin typeface="Courier New"/>
                <a:cs typeface="Courier New"/>
              </a:rPr>
              <a:t>realizar</a:t>
            </a:r>
            <a:r>
              <a:rPr sz="1600" spc="-25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600" spc="-15" dirty="0">
                <a:solidFill>
                  <a:srgbClr val="00CC00"/>
                </a:solidFill>
                <a:latin typeface="Courier New"/>
                <a:cs typeface="Courier New"/>
              </a:rPr>
              <a:t>en</a:t>
            </a:r>
            <a:r>
              <a:rPr sz="1600" spc="-20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00CC00"/>
                </a:solidFill>
                <a:latin typeface="Courier New"/>
                <a:cs typeface="Courier New"/>
              </a:rPr>
              <a:t>el</a:t>
            </a:r>
            <a:r>
              <a:rPr sz="1600" spc="-15" dirty="0">
                <a:solidFill>
                  <a:srgbClr val="00CC00"/>
                </a:solidFill>
                <a:latin typeface="Courier New"/>
                <a:cs typeface="Courier New"/>
              </a:rPr>
              <a:t> Canvas</a:t>
            </a:r>
            <a:r>
              <a:rPr sz="1600" spc="-25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600" spc="-15" dirty="0">
                <a:solidFill>
                  <a:srgbClr val="00CC00"/>
                </a:solidFill>
                <a:latin typeface="Courier New"/>
                <a:cs typeface="Courier New"/>
              </a:rPr>
              <a:t>del</a:t>
            </a:r>
            <a:r>
              <a:rPr sz="1600" spc="35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600" spc="-15" dirty="0">
                <a:solidFill>
                  <a:srgbClr val="00CC00"/>
                </a:solidFill>
                <a:latin typeface="Courier New"/>
                <a:cs typeface="Courier New"/>
              </a:rPr>
              <a:t>Buffer</a:t>
            </a:r>
            <a:endParaRPr sz="16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600" spc="-5" dirty="0">
                <a:solidFill>
                  <a:srgbClr val="00CC00"/>
                </a:solidFill>
                <a:latin typeface="Courier New"/>
                <a:cs typeface="Courier New"/>
              </a:rPr>
              <a:t>//</a:t>
            </a:r>
            <a:r>
              <a:rPr sz="1600" spc="-65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600" spc="-15" dirty="0">
                <a:solidFill>
                  <a:srgbClr val="00CC00"/>
                </a:solidFill>
                <a:latin typeface="Courier New"/>
                <a:cs typeface="Courier New"/>
              </a:rPr>
              <a:t>buffer-&gt;Graphics</a:t>
            </a:r>
            <a:endParaRPr sz="1600" dirty="0">
              <a:latin typeface="Courier New"/>
              <a:cs typeface="Courier New"/>
            </a:endParaRPr>
          </a:p>
          <a:p>
            <a:pPr marL="12700" marR="4286250">
              <a:lnSpc>
                <a:spcPts val="1939"/>
              </a:lnSpc>
              <a:spcBef>
                <a:spcPts val="55"/>
              </a:spcBef>
            </a:pPr>
            <a:r>
              <a:rPr sz="1600" spc="-15" dirty="0">
                <a:solidFill>
                  <a:srgbClr val="001F5F"/>
                </a:solidFill>
                <a:latin typeface="Courier New"/>
                <a:cs typeface="Courier New"/>
              </a:rPr>
              <a:t>buffer-&gt;Graph</a:t>
            </a:r>
            <a:r>
              <a:rPr sz="1600" spc="-30" dirty="0">
                <a:solidFill>
                  <a:srgbClr val="001F5F"/>
                </a:solidFill>
                <a:latin typeface="Courier New"/>
                <a:cs typeface="Courier New"/>
              </a:rPr>
              <a:t>i</a:t>
            </a:r>
            <a:r>
              <a:rPr sz="1600" spc="-15" dirty="0">
                <a:solidFill>
                  <a:srgbClr val="001F5F"/>
                </a:solidFill>
                <a:latin typeface="Courier New"/>
                <a:cs typeface="Courier New"/>
              </a:rPr>
              <a:t>cs-&gt;Clear(Col</a:t>
            </a:r>
            <a:r>
              <a:rPr sz="1600" spc="-30" dirty="0">
                <a:solidFill>
                  <a:srgbClr val="001F5F"/>
                </a:solidFill>
                <a:latin typeface="Courier New"/>
                <a:cs typeface="Courier New"/>
              </a:rPr>
              <a:t>o</a:t>
            </a:r>
            <a:r>
              <a:rPr sz="1600" spc="-15" dirty="0">
                <a:solidFill>
                  <a:srgbClr val="001F5F"/>
                </a:solidFill>
                <a:latin typeface="Courier New"/>
                <a:cs typeface="Courier New"/>
              </a:rPr>
              <a:t>r::White);  </a:t>
            </a:r>
            <a:endParaRPr lang="es-PE" sz="1600" spc="-15" dirty="0">
              <a:solidFill>
                <a:srgbClr val="001F5F"/>
              </a:solidFill>
              <a:latin typeface="Courier New"/>
              <a:cs typeface="Courier New"/>
            </a:endParaRPr>
          </a:p>
          <a:p>
            <a:pPr marL="12700" marR="4286250">
              <a:lnSpc>
                <a:spcPts val="1939"/>
              </a:lnSpc>
              <a:spcBef>
                <a:spcPts val="55"/>
              </a:spcBef>
            </a:pPr>
            <a:r>
              <a:rPr sz="1600" spc="-10" dirty="0">
                <a:solidFill>
                  <a:srgbClr val="0000FF"/>
                </a:solidFill>
                <a:latin typeface="Courier New"/>
                <a:cs typeface="Courier New"/>
              </a:rPr>
              <a:t>for</a:t>
            </a:r>
            <a:r>
              <a:rPr sz="1600" spc="-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Courier New"/>
                <a:cs typeface="Courier New"/>
              </a:rPr>
              <a:t>(</a:t>
            </a:r>
            <a:r>
              <a:rPr sz="1600" spc="-1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600" spc="-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Courier New"/>
                <a:cs typeface="Courier New"/>
              </a:rPr>
              <a:t>i=0;</a:t>
            </a:r>
            <a:r>
              <a:rPr sz="1600" spc="-4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Courier New"/>
                <a:cs typeface="Courier New"/>
              </a:rPr>
              <a:t>i&lt;100;</a:t>
            </a:r>
            <a:r>
              <a:rPr sz="1600" spc="-50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Courier New"/>
                <a:cs typeface="Courier New"/>
              </a:rPr>
              <a:t>i++)</a:t>
            </a:r>
            <a:endParaRPr sz="1600" dirty="0">
              <a:latin typeface="Courier New"/>
              <a:cs typeface="Courier New"/>
            </a:endParaRPr>
          </a:p>
          <a:p>
            <a:pPr marL="287020" marR="5080">
              <a:lnSpc>
                <a:spcPct val="80000"/>
              </a:lnSpc>
              <a:spcBef>
                <a:spcPts val="655"/>
              </a:spcBef>
            </a:pPr>
            <a:r>
              <a:rPr sz="1600" spc="-15" dirty="0">
                <a:solidFill>
                  <a:srgbClr val="001F5F"/>
                </a:solidFill>
                <a:latin typeface="Courier New"/>
                <a:cs typeface="Courier New"/>
              </a:rPr>
              <a:t>buffer-&gt;Graphics-&gt;FillRectangle((i </a:t>
            </a:r>
            <a:r>
              <a:rPr sz="1600" dirty="0">
                <a:solidFill>
                  <a:srgbClr val="001F5F"/>
                </a:solidFill>
                <a:latin typeface="Courier New"/>
                <a:cs typeface="Courier New"/>
              </a:rPr>
              <a:t>% 2 </a:t>
            </a:r>
            <a:r>
              <a:rPr sz="1600" spc="-5" dirty="0">
                <a:solidFill>
                  <a:srgbClr val="001F5F"/>
                </a:solidFill>
                <a:latin typeface="Courier New"/>
                <a:cs typeface="Courier New"/>
              </a:rPr>
              <a:t>== 0) </a:t>
            </a:r>
            <a:r>
              <a:rPr sz="1600" dirty="0">
                <a:solidFill>
                  <a:srgbClr val="001F5F"/>
                </a:solidFill>
                <a:latin typeface="Courier New"/>
                <a:cs typeface="Courier New"/>
              </a:rPr>
              <a:t>? </a:t>
            </a:r>
            <a:r>
              <a:rPr sz="1600" spc="-15" dirty="0">
                <a:solidFill>
                  <a:srgbClr val="001F5F"/>
                </a:solidFill>
                <a:latin typeface="Courier New"/>
                <a:cs typeface="Courier New"/>
              </a:rPr>
              <a:t>Brushes::Red </a:t>
            </a:r>
            <a:r>
              <a:rPr sz="1600" dirty="0">
                <a:solidFill>
                  <a:srgbClr val="001F5F"/>
                </a:solidFill>
                <a:latin typeface="Courier New"/>
                <a:cs typeface="Courier New"/>
              </a:rPr>
              <a:t>: </a:t>
            </a:r>
            <a:r>
              <a:rPr sz="1600" spc="-15" dirty="0">
                <a:solidFill>
                  <a:srgbClr val="001F5F"/>
                </a:solidFill>
                <a:latin typeface="Courier New"/>
                <a:cs typeface="Courier New"/>
              </a:rPr>
              <a:t>Brushes::Lime, </a:t>
            </a:r>
            <a:r>
              <a:rPr sz="1600" spc="-83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Courier New"/>
                <a:cs typeface="Courier New"/>
              </a:rPr>
              <a:t>i*2,</a:t>
            </a:r>
            <a:r>
              <a:rPr sz="1600" spc="-20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Courier New"/>
                <a:cs typeface="Courier New"/>
              </a:rPr>
              <a:t>i*2,</a:t>
            </a:r>
            <a:r>
              <a:rPr sz="1600" spc="-1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Courier New"/>
                <a:cs typeface="Courier New"/>
              </a:rPr>
              <a:t>50,</a:t>
            </a:r>
            <a:r>
              <a:rPr sz="1600" spc="-5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Courier New"/>
                <a:cs typeface="Courier New"/>
              </a:rPr>
              <a:t>50);</a:t>
            </a:r>
            <a:endParaRPr sz="16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dirty="0">
              <a:latin typeface="Courier New"/>
              <a:cs typeface="Courier New"/>
            </a:endParaRPr>
          </a:p>
          <a:p>
            <a:pPr marL="12700" marR="3214370">
              <a:lnSpc>
                <a:spcPct val="115700"/>
              </a:lnSpc>
            </a:pPr>
            <a:r>
              <a:rPr sz="1600" spc="-5" dirty="0">
                <a:solidFill>
                  <a:srgbClr val="00CC00"/>
                </a:solidFill>
                <a:latin typeface="Courier New"/>
                <a:cs typeface="Courier New"/>
              </a:rPr>
              <a:t>//</a:t>
            </a:r>
            <a:r>
              <a:rPr sz="1600" spc="-35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00CC00"/>
                </a:solidFill>
                <a:latin typeface="Courier New"/>
                <a:cs typeface="Courier New"/>
              </a:rPr>
              <a:t>Pasamos</a:t>
            </a:r>
            <a:r>
              <a:rPr sz="1600" spc="-30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00CC00"/>
                </a:solidFill>
                <a:latin typeface="Courier New"/>
                <a:cs typeface="Courier New"/>
              </a:rPr>
              <a:t>el</a:t>
            </a:r>
            <a:r>
              <a:rPr sz="1600" spc="-30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00CC00"/>
                </a:solidFill>
                <a:latin typeface="Courier New"/>
                <a:cs typeface="Courier New"/>
              </a:rPr>
              <a:t>buffer</a:t>
            </a:r>
            <a:r>
              <a:rPr sz="1600" spc="-5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600" spc="-15" dirty="0">
                <a:solidFill>
                  <a:srgbClr val="00CC00"/>
                </a:solidFill>
                <a:latin typeface="Courier New"/>
                <a:cs typeface="Courier New"/>
              </a:rPr>
              <a:t>terminado</a:t>
            </a:r>
            <a:r>
              <a:rPr sz="1600" spc="-30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00CC00"/>
                </a:solidFill>
                <a:latin typeface="Courier New"/>
                <a:cs typeface="Courier New"/>
              </a:rPr>
              <a:t>al</a:t>
            </a:r>
            <a:r>
              <a:rPr sz="1600" spc="-20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600" spc="-15" dirty="0">
                <a:solidFill>
                  <a:srgbClr val="00CC00"/>
                </a:solidFill>
                <a:latin typeface="Courier New"/>
                <a:cs typeface="Courier New"/>
              </a:rPr>
              <a:t>canvas</a:t>
            </a:r>
            <a:r>
              <a:rPr sz="1600" spc="-40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00CC00"/>
                </a:solidFill>
                <a:latin typeface="Courier New"/>
                <a:cs typeface="Courier New"/>
              </a:rPr>
              <a:t>visible </a:t>
            </a:r>
            <a:r>
              <a:rPr sz="1600" spc="-825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600" spc="-15" dirty="0">
                <a:solidFill>
                  <a:srgbClr val="001F5F"/>
                </a:solidFill>
                <a:latin typeface="Courier New"/>
                <a:cs typeface="Courier New"/>
              </a:rPr>
              <a:t>buffer-&gt;Render(g);</a:t>
            </a:r>
            <a:endParaRPr sz="16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600" spc="-5" dirty="0">
                <a:solidFill>
                  <a:srgbClr val="00CC00"/>
                </a:solidFill>
                <a:latin typeface="Courier New"/>
                <a:cs typeface="Courier New"/>
              </a:rPr>
              <a:t>//</a:t>
            </a:r>
            <a:r>
              <a:rPr sz="1600" spc="-25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600" spc="-15" dirty="0">
                <a:solidFill>
                  <a:srgbClr val="00CC00"/>
                </a:solidFill>
                <a:latin typeface="Courier New"/>
                <a:cs typeface="Courier New"/>
              </a:rPr>
              <a:t>Limpiamos</a:t>
            </a:r>
            <a:r>
              <a:rPr sz="1600" spc="-30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600" spc="-15" dirty="0">
                <a:solidFill>
                  <a:srgbClr val="00CC00"/>
                </a:solidFill>
                <a:latin typeface="Courier New"/>
                <a:cs typeface="Courier New"/>
              </a:rPr>
              <a:t>la</a:t>
            </a:r>
            <a:r>
              <a:rPr sz="1600" spc="-30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00CC00"/>
                </a:solidFill>
                <a:latin typeface="Courier New"/>
                <a:cs typeface="Courier New"/>
              </a:rPr>
              <a:t>memoria</a:t>
            </a:r>
            <a:r>
              <a:rPr sz="1600" spc="-20" dirty="0">
                <a:solidFill>
                  <a:srgbClr val="00CC00"/>
                </a:solidFill>
                <a:latin typeface="Courier New"/>
                <a:cs typeface="Courier New"/>
              </a:rPr>
              <a:t> </a:t>
            </a:r>
            <a:r>
              <a:rPr sz="1600" spc="-15" dirty="0">
                <a:solidFill>
                  <a:srgbClr val="00CC00"/>
                </a:solidFill>
                <a:latin typeface="Courier New"/>
                <a:cs typeface="Courier New"/>
              </a:rPr>
              <a:t>reservada</a:t>
            </a:r>
            <a:endParaRPr sz="16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600" spc="-10" dirty="0">
                <a:solidFill>
                  <a:srgbClr val="0000FF"/>
                </a:solidFill>
                <a:latin typeface="Courier New"/>
                <a:cs typeface="Courier New"/>
              </a:rPr>
              <a:t>delete</a:t>
            </a:r>
            <a:r>
              <a:rPr sz="1600" spc="-10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Courier New"/>
                <a:cs typeface="Courier New"/>
              </a:rPr>
              <a:t>buffer;</a:t>
            </a:r>
            <a:endParaRPr sz="1600" dirty="0">
              <a:latin typeface="Courier New"/>
              <a:cs typeface="Courier New"/>
            </a:endParaRPr>
          </a:p>
          <a:p>
            <a:pPr marL="12700" marR="6065520">
              <a:lnSpc>
                <a:spcPts val="1960"/>
              </a:lnSpc>
              <a:spcBef>
                <a:spcPts val="85"/>
              </a:spcBef>
            </a:pPr>
            <a:r>
              <a:rPr sz="1600" spc="-10" dirty="0">
                <a:solidFill>
                  <a:srgbClr val="0000FF"/>
                </a:solidFill>
                <a:latin typeface="Courier New"/>
                <a:cs typeface="Courier New"/>
              </a:rPr>
              <a:t>delete</a:t>
            </a:r>
            <a:r>
              <a:rPr sz="1600" spc="-7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spc="-15" dirty="0">
                <a:solidFill>
                  <a:srgbClr val="001F5F"/>
                </a:solidFill>
                <a:latin typeface="Courier New"/>
                <a:cs typeface="Courier New"/>
              </a:rPr>
              <a:t>espacioBuffer; </a:t>
            </a:r>
            <a:r>
              <a:rPr sz="1600" spc="-82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endParaRPr lang="es-PE" sz="1600" spc="-825" dirty="0">
              <a:solidFill>
                <a:srgbClr val="001F5F"/>
              </a:solidFill>
              <a:latin typeface="Courier New"/>
              <a:cs typeface="Courier New"/>
            </a:endParaRPr>
          </a:p>
          <a:p>
            <a:pPr marL="12700" marR="6065520">
              <a:lnSpc>
                <a:spcPts val="1960"/>
              </a:lnSpc>
              <a:spcBef>
                <a:spcPts val="85"/>
              </a:spcBef>
            </a:pPr>
            <a:r>
              <a:rPr sz="1600" spc="-10" dirty="0">
                <a:solidFill>
                  <a:srgbClr val="0000FF"/>
                </a:solidFill>
                <a:latin typeface="Courier New"/>
                <a:cs typeface="Courier New"/>
              </a:rPr>
              <a:t>delete</a:t>
            </a:r>
            <a:r>
              <a:rPr sz="1600" spc="-6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Courier New"/>
                <a:cs typeface="Courier New"/>
              </a:rPr>
              <a:t>g;</a:t>
            </a:r>
            <a:endParaRPr sz="16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2362200"/>
            <a:ext cx="2586228" cy="197205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479794" y="2212975"/>
            <a:ext cx="716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Ima</a:t>
            </a:r>
            <a:r>
              <a:rPr sz="1800" spc="-20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en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93620" y="2532888"/>
            <a:ext cx="5742305" cy="4125595"/>
            <a:chOff x="2293620" y="2532888"/>
            <a:chExt cx="5742305" cy="4125595"/>
          </a:xfrm>
        </p:grpSpPr>
        <p:sp>
          <p:nvSpPr>
            <p:cNvPr id="5" name="object 5"/>
            <p:cNvSpPr/>
            <p:nvPr/>
          </p:nvSpPr>
          <p:spPr>
            <a:xfrm>
              <a:off x="5550408" y="2532887"/>
              <a:ext cx="2485390" cy="1641475"/>
            </a:xfrm>
            <a:custGeom>
              <a:avLst/>
              <a:gdLst/>
              <a:ahLst/>
              <a:cxnLst/>
              <a:rect l="l" t="t" r="r" b="b"/>
              <a:pathLst>
                <a:path w="2485390" h="1641475">
                  <a:moveTo>
                    <a:pt x="2485263" y="6096"/>
                  </a:moveTo>
                  <a:lnTo>
                    <a:pt x="2480691" y="0"/>
                  </a:lnTo>
                  <a:lnTo>
                    <a:pt x="2460879" y="0"/>
                  </a:lnTo>
                  <a:lnTo>
                    <a:pt x="2460879" y="12192"/>
                  </a:lnTo>
                  <a:lnTo>
                    <a:pt x="2460879" y="25908"/>
                  </a:lnTo>
                  <a:lnTo>
                    <a:pt x="2460879" y="1615313"/>
                  </a:lnTo>
                  <a:lnTo>
                    <a:pt x="25908" y="1615313"/>
                  </a:lnTo>
                  <a:lnTo>
                    <a:pt x="25908" y="25908"/>
                  </a:lnTo>
                  <a:lnTo>
                    <a:pt x="2460879" y="25908"/>
                  </a:lnTo>
                  <a:lnTo>
                    <a:pt x="2460879" y="12204"/>
                  </a:lnTo>
                  <a:lnTo>
                    <a:pt x="25908" y="12204"/>
                  </a:lnTo>
                  <a:lnTo>
                    <a:pt x="2460879" y="12192"/>
                  </a:lnTo>
                  <a:lnTo>
                    <a:pt x="2460879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1635125"/>
                  </a:lnTo>
                  <a:lnTo>
                    <a:pt x="6096" y="1641221"/>
                  </a:lnTo>
                  <a:lnTo>
                    <a:pt x="2480691" y="1641221"/>
                  </a:lnTo>
                  <a:lnTo>
                    <a:pt x="2485263" y="1635125"/>
                  </a:lnTo>
                  <a:lnTo>
                    <a:pt x="2485263" y="1629029"/>
                  </a:lnTo>
                  <a:lnTo>
                    <a:pt x="2485263" y="1615313"/>
                  </a:lnTo>
                  <a:lnTo>
                    <a:pt x="2485263" y="25908"/>
                  </a:lnTo>
                  <a:lnTo>
                    <a:pt x="2485263" y="12192"/>
                  </a:lnTo>
                  <a:lnTo>
                    <a:pt x="2485263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46268" y="3296412"/>
              <a:ext cx="117348" cy="11722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593592" y="3340608"/>
              <a:ext cx="1918970" cy="27305"/>
            </a:xfrm>
            <a:custGeom>
              <a:avLst/>
              <a:gdLst/>
              <a:ahLst/>
              <a:cxnLst/>
              <a:rect l="l" t="t" r="r" b="b"/>
              <a:pathLst>
                <a:path w="1918970" h="27304">
                  <a:moveTo>
                    <a:pt x="0" y="0"/>
                  </a:moveTo>
                  <a:lnTo>
                    <a:pt x="0" y="25780"/>
                  </a:lnTo>
                  <a:lnTo>
                    <a:pt x="1896110" y="27304"/>
                  </a:lnTo>
                  <a:lnTo>
                    <a:pt x="1918716" y="14224"/>
                  </a:lnTo>
                  <a:lnTo>
                    <a:pt x="1897380" y="1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46268" y="3296412"/>
              <a:ext cx="117348" cy="11722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93592" y="3340607"/>
              <a:ext cx="4442460" cy="3317875"/>
            </a:xfrm>
            <a:custGeom>
              <a:avLst/>
              <a:gdLst/>
              <a:ahLst/>
              <a:cxnLst/>
              <a:rect l="l" t="t" r="r" b="b"/>
              <a:pathLst>
                <a:path w="4442459" h="3317875">
                  <a:moveTo>
                    <a:pt x="1944116" y="1524"/>
                  </a:moveTo>
                  <a:lnTo>
                    <a:pt x="1897380" y="1397"/>
                  </a:lnTo>
                  <a:lnTo>
                    <a:pt x="0" y="0"/>
                  </a:lnTo>
                  <a:lnTo>
                    <a:pt x="0" y="25781"/>
                  </a:lnTo>
                  <a:lnTo>
                    <a:pt x="1896110" y="27305"/>
                  </a:lnTo>
                  <a:lnTo>
                    <a:pt x="1918716" y="14224"/>
                  </a:lnTo>
                  <a:lnTo>
                    <a:pt x="1938020" y="25781"/>
                  </a:lnTo>
                  <a:lnTo>
                    <a:pt x="1944103" y="25781"/>
                  </a:lnTo>
                  <a:lnTo>
                    <a:pt x="1944103" y="3048"/>
                  </a:lnTo>
                  <a:lnTo>
                    <a:pt x="1944116" y="1524"/>
                  </a:lnTo>
                  <a:close/>
                </a:path>
                <a:path w="4442459" h="3317875">
                  <a:moveTo>
                    <a:pt x="4442079" y="1682496"/>
                  </a:moveTo>
                  <a:lnTo>
                    <a:pt x="4437507" y="1676400"/>
                  </a:lnTo>
                  <a:lnTo>
                    <a:pt x="4417695" y="1676400"/>
                  </a:lnTo>
                  <a:lnTo>
                    <a:pt x="4417695" y="1688592"/>
                  </a:lnTo>
                  <a:lnTo>
                    <a:pt x="4417695" y="1702308"/>
                  </a:lnTo>
                  <a:lnTo>
                    <a:pt x="4417695" y="3293249"/>
                  </a:lnTo>
                  <a:lnTo>
                    <a:pt x="1982724" y="3293249"/>
                  </a:lnTo>
                  <a:lnTo>
                    <a:pt x="1982724" y="1702308"/>
                  </a:lnTo>
                  <a:lnTo>
                    <a:pt x="4417695" y="1702308"/>
                  </a:lnTo>
                  <a:lnTo>
                    <a:pt x="4417695" y="1688604"/>
                  </a:lnTo>
                  <a:lnTo>
                    <a:pt x="1982724" y="1688604"/>
                  </a:lnTo>
                  <a:lnTo>
                    <a:pt x="4417695" y="1688592"/>
                  </a:lnTo>
                  <a:lnTo>
                    <a:pt x="4417695" y="1676400"/>
                  </a:lnTo>
                  <a:lnTo>
                    <a:pt x="1962912" y="1676400"/>
                  </a:lnTo>
                  <a:lnTo>
                    <a:pt x="1956816" y="1682496"/>
                  </a:lnTo>
                  <a:lnTo>
                    <a:pt x="1956816" y="3311525"/>
                  </a:lnTo>
                  <a:lnTo>
                    <a:pt x="1962912" y="3317621"/>
                  </a:lnTo>
                  <a:lnTo>
                    <a:pt x="4437507" y="3317621"/>
                  </a:lnTo>
                  <a:lnTo>
                    <a:pt x="4442079" y="3311525"/>
                  </a:lnTo>
                  <a:lnTo>
                    <a:pt x="4442079" y="3305429"/>
                  </a:lnTo>
                  <a:lnTo>
                    <a:pt x="4442079" y="3293237"/>
                  </a:lnTo>
                  <a:lnTo>
                    <a:pt x="4442079" y="1702308"/>
                  </a:lnTo>
                  <a:lnTo>
                    <a:pt x="4442079" y="1688592"/>
                  </a:lnTo>
                  <a:lnTo>
                    <a:pt x="4442079" y="16824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38800" y="5105400"/>
              <a:ext cx="533400" cy="481330"/>
            </a:xfrm>
            <a:custGeom>
              <a:avLst/>
              <a:gdLst/>
              <a:ahLst/>
              <a:cxnLst/>
              <a:rect l="l" t="t" r="r" b="b"/>
              <a:pathLst>
                <a:path w="533400" h="481329">
                  <a:moveTo>
                    <a:pt x="5334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0" y="381000"/>
                  </a:lnTo>
                  <a:lnTo>
                    <a:pt x="0" y="481203"/>
                  </a:lnTo>
                  <a:lnTo>
                    <a:pt x="533400" y="481203"/>
                  </a:lnTo>
                  <a:lnTo>
                    <a:pt x="533400" y="381000"/>
                  </a:lnTo>
                  <a:lnTo>
                    <a:pt x="533400" y="228600"/>
                  </a:lnTo>
                  <a:lnTo>
                    <a:pt x="533400" y="76200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715000" y="5181600"/>
              <a:ext cx="533400" cy="481330"/>
            </a:xfrm>
            <a:custGeom>
              <a:avLst/>
              <a:gdLst/>
              <a:ahLst/>
              <a:cxnLst/>
              <a:rect l="l" t="t" r="r" b="b"/>
              <a:pathLst>
                <a:path w="533400" h="481329">
                  <a:moveTo>
                    <a:pt x="5334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0" y="381000"/>
                  </a:lnTo>
                  <a:lnTo>
                    <a:pt x="0" y="481203"/>
                  </a:lnTo>
                  <a:lnTo>
                    <a:pt x="533400" y="481203"/>
                  </a:lnTo>
                  <a:lnTo>
                    <a:pt x="533400" y="381000"/>
                  </a:lnTo>
                  <a:lnTo>
                    <a:pt x="533400" y="228600"/>
                  </a:lnTo>
                  <a:lnTo>
                    <a:pt x="533400" y="76200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00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791200" y="5257800"/>
              <a:ext cx="533400" cy="481330"/>
            </a:xfrm>
            <a:custGeom>
              <a:avLst/>
              <a:gdLst/>
              <a:ahLst/>
              <a:cxnLst/>
              <a:rect l="l" t="t" r="r" b="b"/>
              <a:pathLst>
                <a:path w="533400" h="481329">
                  <a:moveTo>
                    <a:pt x="5334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0" y="381000"/>
                  </a:lnTo>
                  <a:lnTo>
                    <a:pt x="0" y="481203"/>
                  </a:lnTo>
                  <a:lnTo>
                    <a:pt x="533400" y="481203"/>
                  </a:lnTo>
                  <a:lnTo>
                    <a:pt x="533400" y="381000"/>
                  </a:lnTo>
                  <a:lnTo>
                    <a:pt x="533400" y="228600"/>
                  </a:lnTo>
                  <a:lnTo>
                    <a:pt x="533400" y="76200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867400" y="5334000"/>
              <a:ext cx="533400" cy="481330"/>
            </a:xfrm>
            <a:custGeom>
              <a:avLst/>
              <a:gdLst/>
              <a:ahLst/>
              <a:cxnLst/>
              <a:rect l="l" t="t" r="r" b="b"/>
              <a:pathLst>
                <a:path w="533400" h="481329">
                  <a:moveTo>
                    <a:pt x="5334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0" y="381000"/>
                  </a:lnTo>
                  <a:lnTo>
                    <a:pt x="0" y="481203"/>
                  </a:lnTo>
                  <a:lnTo>
                    <a:pt x="533400" y="481203"/>
                  </a:lnTo>
                  <a:lnTo>
                    <a:pt x="533400" y="381000"/>
                  </a:lnTo>
                  <a:lnTo>
                    <a:pt x="533400" y="228600"/>
                  </a:lnTo>
                  <a:lnTo>
                    <a:pt x="533400" y="76200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00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943600" y="5410200"/>
              <a:ext cx="533400" cy="481330"/>
            </a:xfrm>
            <a:custGeom>
              <a:avLst/>
              <a:gdLst/>
              <a:ahLst/>
              <a:cxnLst/>
              <a:rect l="l" t="t" r="r" b="b"/>
              <a:pathLst>
                <a:path w="533400" h="481329">
                  <a:moveTo>
                    <a:pt x="5334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0" y="381000"/>
                  </a:lnTo>
                  <a:lnTo>
                    <a:pt x="0" y="481203"/>
                  </a:lnTo>
                  <a:lnTo>
                    <a:pt x="533400" y="481203"/>
                  </a:lnTo>
                  <a:lnTo>
                    <a:pt x="533400" y="381000"/>
                  </a:lnTo>
                  <a:lnTo>
                    <a:pt x="533400" y="228600"/>
                  </a:lnTo>
                  <a:lnTo>
                    <a:pt x="533400" y="76200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019800" y="5486400"/>
              <a:ext cx="533400" cy="481330"/>
            </a:xfrm>
            <a:custGeom>
              <a:avLst/>
              <a:gdLst/>
              <a:ahLst/>
              <a:cxnLst/>
              <a:rect l="l" t="t" r="r" b="b"/>
              <a:pathLst>
                <a:path w="533400" h="481329">
                  <a:moveTo>
                    <a:pt x="5334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0" y="381000"/>
                  </a:lnTo>
                  <a:lnTo>
                    <a:pt x="0" y="481203"/>
                  </a:lnTo>
                  <a:lnTo>
                    <a:pt x="533400" y="481203"/>
                  </a:lnTo>
                  <a:lnTo>
                    <a:pt x="533400" y="381000"/>
                  </a:lnTo>
                  <a:lnTo>
                    <a:pt x="533400" y="228600"/>
                  </a:lnTo>
                  <a:lnTo>
                    <a:pt x="533400" y="76200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00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096000" y="5562600"/>
              <a:ext cx="533400" cy="481330"/>
            </a:xfrm>
            <a:custGeom>
              <a:avLst/>
              <a:gdLst/>
              <a:ahLst/>
              <a:cxnLst/>
              <a:rect l="l" t="t" r="r" b="b"/>
              <a:pathLst>
                <a:path w="533400" h="481329">
                  <a:moveTo>
                    <a:pt x="5334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0" y="381000"/>
                  </a:lnTo>
                  <a:lnTo>
                    <a:pt x="0" y="481203"/>
                  </a:lnTo>
                  <a:lnTo>
                    <a:pt x="533400" y="481203"/>
                  </a:lnTo>
                  <a:lnTo>
                    <a:pt x="533400" y="381000"/>
                  </a:lnTo>
                  <a:lnTo>
                    <a:pt x="533400" y="228600"/>
                  </a:lnTo>
                  <a:lnTo>
                    <a:pt x="533400" y="76200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172200" y="5638800"/>
              <a:ext cx="533400" cy="481330"/>
            </a:xfrm>
            <a:custGeom>
              <a:avLst/>
              <a:gdLst/>
              <a:ahLst/>
              <a:cxnLst/>
              <a:rect l="l" t="t" r="r" b="b"/>
              <a:pathLst>
                <a:path w="533400" h="481329">
                  <a:moveTo>
                    <a:pt x="5334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0" y="381000"/>
                  </a:lnTo>
                  <a:lnTo>
                    <a:pt x="0" y="481203"/>
                  </a:lnTo>
                  <a:lnTo>
                    <a:pt x="533400" y="481203"/>
                  </a:lnTo>
                  <a:lnTo>
                    <a:pt x="533400" y="381000"/>
                  </a:lnTo>
                  <a:lnTo>
                    <a:pt x="533400" y="228600"/>
                  </a:lnTo>
                  <a:lnTo>
                    <a:pt x="533400" y="76200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00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248400" y="5715000"/>
              <a:ext cx="533400" cy="481330"/>
            </a:xfrm>
            <a:custGeom>
              <a:avLst/>
              <a:gdLst/>
              <a:ahLst/>
              <a:cxnLst/>
              <a:rect l="l" t="t" r="r" b="b"/>
              <a:pathLst>
                <a:path w="533400" h="481329">
                  <a:moveTo>
                    <a:pt x="5334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0" y="381000"/>
                  </a:lnTo>
                  <a:lnTo>
                    <a:pt x="0" y="481203"/>
                  </a:lnTo>
                  <a:lnTo>
                    <a:pt x="533400" y="481203"/>
                  </a:lnTo>
                  <a:lnTo>
                    <a:pt x="533400" y="381000"/>
                  </a:lnTo>
                  <a:lnTo>
                    <a:pt x="533400" y="228600"/>
                  </a:lnTo>
                  <a:lnTo>
                    <a:pt x="533400" y="76200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324600" y="5791200"/>
              <a:ext cx="533400" cy="481330"/>
            </a:xfrm>
            <a:custGeom>
              <a:avLst/>
              <a:gdLst/>
              <a:ahLst/>
              <a:cxnLst/>
              <a:rect l="l" t="t" r="r" b="b"/>
              <a:pathLst>
                <a:path w="533400" h="481329">
                  <a:moveTo>
                    <a:pt x="5334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0" y="481203"/>
                  </a:lnTo>
                  <a:lnTo>
                    <a:pt x="533400" y="481203"/>
                  </a:lnTo>
                  <a:lnTo>
                    <a:pt x="533400" y="228600"/>
                  </a:lnTo>
                  <a:lnTo>
                    <a:pt x="533400" y="76200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00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400800" y="5867400"/>
              <a:ext cx="533400" cy="481330"/>
            </a:xfrm>
            <a:custGeom>
              <a:avLst/>
              <a:gdLst/>
              <a:ahLst/>
              <a:cxnLst/>
              <a:rect l="l" t="t" r="r" b="b"/>
              <a:pathLst>
                <a:path w="533400" h="481329">
                  <a:moveTo>
                    <a:pt x="5334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0" y="481203"/>
                  </a:lnTo>
                  <a:lnTo>
                    <a:pt x="533400" y="481203"/>
                  </a:lnTo>
                  <a:lnTo>
                    <a:pt x="533400" y="228600"/>
                  </a:lnTo>
                  <a:lnTo>
                    <a:pt x="533400" y="76200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477000" y="5943600"/>
              <a:ext cx="533400" cy="481330"/>
            </a:xfrm>
            <a:custGeom>
              <a:avLst/>
              <a:gdLst/>
              <a:ahLst/>
              <a:cxnLst/>
              <a:rect l="l" t="t" r="r" b="b"/>
              <a:pathLst>
                <a:path w="533400" h="481329">
                  <a:moveTo>
                    <a:pt x="5334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0" y="481203"/>
                  </a:lnTo>
                  <a:lnTo>
                    <a:pt x="533400" y="481203"/>
                  </a:lnTo>
                  <a:lnTo>
                    <a:pt x="533400" y="76200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00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553200" y="6019800"/>
              <a:ext cx="533400" cy="481330"/>
            </a:xfrm>
            <a:custGeom>
              <a:avLst/>
              <a:gdLst/>
              <a:ahLst/>
              <a:cxnLst/>
              <a:rect l="l" t="t" r="r" b="b"/>
              <a:pathLst>
                <a:path w="533400" h="481329">
                  <a:moveTo>
                    <a:pt x="5334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0" y="481203"/>
                  </a:lnTo>
                  <a:lnTo>
                    <a:pt x="533400" y="481203"/>
                  </a:lnTo>
                  <a:lnTo>
                    <a:pt x="533400" y="76200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629400" y="6096000"/>
              <a:ext cx="533400" cy="481330"/>
            </a:xfrm>
            <a:custGeom>
              <a:avLst/>
              <a:gdLst/>
              <a:ahLst/>
              <a:cxnLst/>
              <a:rect l="l" t="t" r="r" b="b"/>
              <a:pathLst>
                <a:path w="533400" h="481329">
                  <a:moveTo>
                    <a:pt x="533400" y="0"/>
                  </a:moveTo>
                  <a:lnTo>
                    <a:pt x="0" y="0"/>
                  </a:lnTo>
                  <a:lnTo>
                    <a:pt x="0" y="481203"/>
                  </a:lnTo>
                  <a:lnTo>
                    <a:pt x="533400" y="481203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00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4555" y="4914519"/>
              <a:ext cx="118364" cy="11734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780148" y="4162044"/>
              <a:ext cx="27305" cy="819785"/>
            </a:xfrm>
            <a:custGeom>
              <a:avLst/>
              <a:gdLst/>
              <a:ahLst/>
              <a:cxnLst/>
              <a:rect l="l" t="t" r="r" b="b"/>
              <a:pathLst>
                <a:path w="27304" h="819785">
                  <a:moveTo>
                    <a:pt x="27304" y="0"/>
                  </a:moveTo>
                  <a:lnTo>
                    <a:pt x="1397" y="0"/>
                  </a:lnTo>
                  <a:lnTo>
                    <a:pt x="0" y="795908"/>
                  </a:lnTo>
                  <a:lnTo>
                    <a:pt x="13589" y="819403"/>
                  </a:lnTo>
                  <a:lnTo>
                    <a:pt x="25780" y="798321"/>
                  </a:lnTo>
                  <a:lnTo>
                    <a:pt x="273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4555" y="4914519"/>
              <a:ext cx="118364" cy="11734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338324" y="4162043"/>
              <a:ext cx="4469130" cy="1687195"/>
            </a:xfrm>
            <a:custGeom>
              <a:avLst/>
              <a:gdLst/>
              <a:ahLst/>
              <a:cxnLst/>
              <a:rect l="l" t="t" r="r" b="b"/>
              <a:pathLst>
                <a:path w="4469130" h="1687195">
                  <a:moveTo>
                    <a:pt x="3230118" y="1664208"/>
                  </a:moveTo>
                  <a:lnTo>
                    <a:pt x="25400" y="200787"/>
                  </a:lnTo>
                  <a:lnTo>
                    <a:pt x="0" y="203454"/>
                  </a:lnTo>
                  <a:lnTo>
                    <a:pt x="14605" y="223647"/>
                  </a:lnTo>
                  <a:lnTo>
                    <a:pt x="3219450" y="1687068"/>
                  </a:lnTo>
                  <a:lnTo>
                    <a:pt x="3230118" y="1664208"/>
                  </a:lnTo>
                  <a:close/>
                </a:path>
                <a:path w="4469130" h="1687195">
                  <a:moveTo>
                    <a:pt x="4469130" y="0"/>
                  </a:moveTo>
                  <a:lnTo>
                    <a:pt x="4443222" y="0"/>
                  </a:lnTo>
                  <a:lnTo>
                    <a:pt x="4441825" y="795909"/>
                  </a:lnTo>
                  <a:lnTo>
                    <a:pt x="4455414" y="819404"/>
                  </a:lnTo>
                  <a:lnTo>
                    <a:pt x="4467606" y="798322"/>
                  </a:lnTo>
                  <a:lnTo>
                    <a:pt x="44691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93620" y="4332732"/>
              <a:ext cx="123443" cy="108203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338324" y="4362830"/>
              <a:ext cx="3230245" cy="1486535"/>
            </a:xfrm>
            <a:custGeom>
              <a:avLst/>
              <a:gdLst/>
              <a:ahLst/>
              <a:cxnLst/>
              <a:rect l="l" t="t" r="r" b="b"/>
              <a:pathLst>
                <a:path w="3230245" h="1486535">
                  <a:moveTo>
                    <a:pt x="25400" y="0"/>
                  </a:moveTo>
                  <a:lnTo>
                    <a:pt x="0" y="2667"/>
                  </a:lnTo>
                  <a:lnTo>
                    <a:pt x="14605" y="22860"/>
                  </a:lnTo>
                  <a:lnTo>
                    <a:pt x="3219450" y="1486281"/>
                  </a:lnTo>
                  <a:lnTo>
                    <a:pt x="3230117" y="1463421"/>
                  </a:lnTo>
                  <a:lnTo>
                    <a:pt x="25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93620" y="4332732"/>
              <a:ext cx="123443" cy="108203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3891788" y="2365375"/>
            <a:ext cx="12261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0" marR="5080" indent="-29273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C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ea</a:t>
            </a:r>
            <a:r>
              <a:rPr sz="1800" spc="5" dirty="0">
                <a:latin typeface="Calibri"/>
                <a:cs typeface="Calibri"/>
              </a:rPr>
              <a:t>m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s</a:t>
            </a:r>
            <a:r>
              <a:rPr sz="1800" spc="-1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</a:t>
            </a:r>
            <a:r>
              <a:rPr sz="1800" dirty="0">
                <a:latin typeface="Calibri"/>
                <a:cs typeface="Calibri"/>
              </a:rPr>
              <a:t>na  </a:t>
            </a:r>
            <a:r>
              <a:rPr sz="1800" spc="-5" dirty="0">
                <a:latin typeface="Calibri"/>
                <a:cs typeface="Calibri"/>
              </a:rPr>
              <a:t>imagen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937375" y="4270628"/>
            <a:ext cx="14903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D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b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-5" dirty="0">
                <a:latin typeface="Calibri"/>
                <a:cs typeface="Calibri"/>
              </a:rPr>
              <a:t>ja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s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spc="-1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d</a:t>
            </a:r>
            <a:r>
              <a:rPr sz="1800" dirty="0">
                <a:latin typeface="Calibri"/>
                <a:cs typeface="Calibri"/>
              </a:rPr>
              <a:t>o  en </a:t>
            </a:r>
            <a:r>
              <a:rPr sz="1800" spc="-5" dirty="0">
                <a:latin typeface="Calibri"/>
                <a:cs typeface="Calibri"/>
              </a:rPr>
              <a:t>la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imagen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782572" y="5184724"/>
            <a:ext cx="2385695" cy="849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5715" algn="ctr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Pintamos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 imagen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completa </a:t>
            </a:r>
            <a:r>
              <a:rPr sz="1800" dirty="0">
                <a:latin typeface="Calibri"/>
                <a:cs typeface="Calibri"/>
              </a:rPr>
              <a:t>en el </a:t>
            </a:r>
            <a:r>
              <a:rPr sz="1800" spc="-25" dirty="0">
                <a:latin typeface="Calibri"/>
                <a:cs typeface="Calibri"/>
              </a:rPr>
              <a:t>canvas </a:t>
            </a:r>
            <a:r>
              <a:rPr sz="1800" spc="-5" dirty="0">
                <a:latin typeface="Calibri"/>
                <a:cs typeface="Calibri"/>
              </a:rPr>
              <a:t>del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formulario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066800" y="2667000"/>
            <a:ext cx="2438400" cy="1524000"/>
          </a:xfrm>
          <a:custGeom>
            <a:avLst/>
            <a:gdLst/>
            <a:ahLst/>
            <a:cxnLst/>
            <a:rect l="l" t="t" r="r" b="b"/>
            <a:pathLst>
              <a:path w="2438400" h="1524000">
                <a:moveTo>
                  <a:pt x="2438400" y="0"/>
                </a:moveTo>
                <a:lnTo>
                  <a:pt x="0" y="0"/>
                </a:lnTo>
                <a:lnTo>
                  <a:pt x="0" y="1524000"/>
                </a:lnTo>
                <a:lnTo>
                  <a:pt x="2438400" y="1524000"/>
                </a:lnTo>
                <a:lnTo>
                  <a:pt x="2438400" y="0"/>
                </a:lnTo>
                <a:close/>
              </a:path>
            </a:pathLst>
          </a:custGeom>
          <a:solidFill>
            <a:srgbClr val="DBED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1545716" y="563625"/>
            <a:ext cx="64604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Método</a:t>
            </a:r>
            <a:r>
              <a:rPr spc="-90" dirty="0"/>
              <a:t> </a:t>
            </a:r>
            <a:r>
              <a:rPr spc="-15" dirty="0"/>
              <a:t>Alternativo</a:t>
            </a:r>
            <a:r>
              <a:rPr spc="-90" dirty="0"/>
              <a:t> </a:t>
            </a:r>
            <a:r>
              <a:rPr dirty="0"/>
              <a:t>-</a:t>
            </a:r>
            <a:r>
              <a:rPr spc="-60" dirty="0"/>
              <a:t> </a:t>
            </a:r>
            <a:r>
              <a:rPr spc="-10" dirty="0"/>
              <a:t>Buffer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5716" y="563625"/>
            <a:ext cx="64604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Método</a:t>
            </a:r>
            <a:r>
              <a:rPr spc="-90" dirty="0"/>
              <a:t> </a:t>
            </a:r>
            <a:r>
              <a:rPr spc="-15" dirty="0"/>
              <a:t>Alternativo</a:t>
            </a:r>
            <a:r>
              <a:rPr spc="-90" dirty="0"/>
              <a:t> </a:t>
            </a:r>
            <a:r>
              <a:rPr dirty="0"/>
              <a:t>-</a:t>
            </a:r>
            <a:r>
              <a:rPr spc="-60" dirty="0"/>
              <a:t> </a:t>
            </a:r>
            <a:r>
              <a:rPr spc="-10" dirty="0"/>
              <a:t>Buffer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1000" y="2286000"/>
            <a:ext cx="9424862" cy="374140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33655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40" dirty="0">
                <a:solidFill>
                  <a:srgbClr val="001F5F"/>
                </a:solidFill>
                <a:latin typeface="Calibri"/>
                <a:cs typeface="Calibri"/>
              </a:rPr>
              <a:t>Otra</a:t>
            </a:r>
            <a:r>
              <a:rPr sz="2800" spc="-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40" dirty="0">
                <a:solidFill>
                  <a:srgbClr val="001F5F"/>
                </a:solidFill>
                <a:latin typeface="Calibri"/>
                <a:cs typeface="Calibri"/>
              </a:rPr>
              <a:t>forma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evitar</a:t>
            </a:r>
            <a:r>
              <a:rPr sz="2800" spc="-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el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parpadeo</a:t>
            </a:r>
            <a:r>
              <a:rPr sz="28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es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simular</a:t>
            </a:r>
            <a:r>
              <a:rPr sz="2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el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uso</a:t>
            </a:r>
            <a:r>
              <a:rPr sz="2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un </a:t>
            </a:r>
            <a:r>
              <a:rPr sz="2800" spc="-6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45" dirty="0">
                <a:solidFill>
                  <a:srgbClr val="001F5F"/>
                </a:solidFill>
                <a:latin typeface="Calibri"/>
                <a:cs typeface="Calibri"/>
              </a:rPr>
              <a:t>buffer</a:t>
            </a:r>
            <a:r>
              <a:rPr sz="2800" spc="-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con</a:t>
            </a:r>
            <a:r>
              <a:rPr sz="2800" spc="-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una</a:t>
            </a:r>
            <a:r>
              <a:rPr sz="2800" spc="1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0" dirty="0" err="1">
                <a:solidFill>
                  <a:srgbClr val="001F5F"/>
                </a:solidFill>
                <a:latin typeface="Calibri"/>
                <a:cs typeface="Calibri"/>
              </a:rPr>
              <a:t>imagen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.</a:t>
            </a:r>
            <a:endParaRPr lang="es-PE" sz="2800" spc="-20" dirty="0">
              <a:solidFill>
                <a:srgbClr val="001F5F"/>
              </a:solidFill>
              <a:latin typeface="Calibri"/>
              <a:cs typeface="Calibri"/>
            </a:endParaRPr>
          </a:p>
          <a:p>
            <a:pPr marL="354965" marR="33655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endParaRPr sz="2800" dirty="0">
              <a:latin typeface="Calibri"/>
              <a:cs typeface="Calibri"/>
            </a:endParaRPr>
          </a:p>
          <a:p>
            <a:pPr marL="354965" marR="5080" indent="-342900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Cabe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resaltar</a:t>
            </a:r>
            <a:r>
              <a:rPr sz="2800" spc="-5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que</a:t>
            </a:r>
            <a:r>
              <a:rPr sz="2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40" dirty="0">
                <a:solidFill>
                  <a:srgbClr val="001F5F"/>
                </a:solidFill>
                <a:latin typeface="Calibri"/>
                <a:cs typeface="Calibri"/>
              </a:rPr>
              <a:t>este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método</a:t>
            </a:r>
            <a:r>
              <a:rPr sz="2800" spc="-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no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es un</a:t>
            </a:r>
            <a:r>
              <a:rPr sz="2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45" dirty="0">
                <a:solidFill>
                  <a:srgbClr val="001F5F"/>
                </a:solidFill>
                <a:latin typeface="Calibri"/>
                <a:cs typeface="Calibri"/>
              </a:rPr>
              <a:t>buffer</a:t>
            </a:r>
            <a:r>
              <a:rPr sz="2800" spc="-35" dirty="0">
                <a:solidFill>
                  <a:srgbClr val="001F5F"/>
                </a:solidFill>
                <a:latin typeface="Calibri"/>
                <a:cs typeface="Calibri"/>
              </a:rPr>
              <a:t> pero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40" dirty="0">
                <a:solidFill>
                  <a:srgbClr val="001F5F"/>
                </a:solidFill>
                <a:latin typeface="Calibri"/>
                <a:cs typeface="Calibri"/>
              </a:rPr>
              <a:t>para </a:t>
            </a:r>
            <a:r>
              <a:rPr sz="2800" spc="-6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40" dirty="0">
                <a:solidFill>
                  <a:srgbClr val="001F5F"/>
                </a:solidFill>
                <a:latin typeface="Calibri"/>
                <a:cs typeface="Calibri"/>
              </a:rPr>
              <a:t>efectos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del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curso</a:t>
            </a:r>
            <a:r>
              <a:rPr sz="2800" spc="-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nos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ofrece</a:t>
            </a:r>
            <a:r>
              <a:rPr sz="2800" spc="-5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la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misma</a:t>
            </a:r>
            <a:r>
              <a:rPr sz="2800" spc="15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funcionalidad.</a:t>
            </a:r>
            <a:endParaRPr sz="2800" dirty="0">
              <a:latin typeface="Calibri"/>
              <a:cs typeface="Calibri"/>
            </a:endParaRPr>
          </a:p>
          <a:p>
            <a:pPr marL="354965" marR="461009" indent="-34290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endParaRPr lang="es-PE" sz="2800" spc="-10" dirty="0">
              <a:solidFill>
                <a:srgbClr val="001F5F"/>
              </a:solidFill>
              <a:latin typeface="Calibri"/>
              <a:cs typeface="Calibri"/>
            </a:endParaRPr>
          </a:p>
          <a:p>
            <a:pPr marL="354965" marR="461009" indent="-34290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0" dirty="0" err="1">
                <a:solidFill>
                  <a:srgbClr val="001F5F"/>
                </a:solidFill>
                <a:latin typeface="Calibri"/>
                <a:cs typeface="Calibri"/>
              </a:rPr>
              <a:t>Funciona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más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lento</a:t>
            </a:r>
            <a:r>
              <a:rPr sz="2800" spc="-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que</a:t>
            </a:r>
            <a:r>
              <a:rPr sz="2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un</a:t>
            </a:r>
            <a:r>
              <a:rPr sz="2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45" dirty="0">
                <a:solidFill>
                  <a:srgbClr val="001F5F"/>
                </a:solidFill>
                <a:latin typeface="Calibri"/>
                <a:cs typeface="Calibri"/>
              </a:rPr>
              <a:t>buffer</a:t>
            </a:r>
            <a:r>
              <a:rPr sz="2800" spc="-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35" dirty="0">
                <a:solidFill>
                  <a:srgbClr val="001F5F"/>
                </a:solidFill>
                <a:latin typeface="Calibri"/>
                <a:cs typeface="Calibri"/>
              </a:rPr>
              <a:t>pero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imperceptible </a:t>
            </a:r>
            <a:r>
              <a:rPr sz="2800" spc="-6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40" dirty="0">
                <a:solidFill>
                  <a:srgbClr val="001F5F"/>
                </a:solidFill>
                <a:latin typeface="Calibri"/>
                <a:cs typeface="Calibri"/>
              </a:rPr>
              <a:t>para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el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tipo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40" dirty="0">
                <a:solidFill>
                  <a:srgbClr val="001F5F"/>
                </a:solidFill>
                <a:latin typeface="Calibri"/>
                <a:cs typeface="Calibri"/>
              </a:rPr>
              <a:t>programas</a:t>
            </a:r>
            <a:r>
              <a:rPr sz="2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a 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realizar</a:t>
            </a:r>
            <a:r>
              <a:rPr sz="2800" spc="-7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en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el</a:t>
            </a:r>
            <a:r>
              <a:rPr sz="2800" spc="9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curso.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1828800"/>
            <a:ext cx="9065565" cy="536575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400" spc="-5" dirty="0">
                <a:solidFill>
                  <a:srgbClr val="00FF00"/>
                </a:solidFill>
                <a:latin typeface="Tahoma"/>
                <a:cs typeface="Tahoma"/>
              </a:rPr>
              <a:t>//crear</a:t>
            </a:r>
            <a:r>
              <a:rPr sz="1400" spc="-65" dirty="0">
                <a:solidFill>
                  <a:srgbClr val="00FF0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00FF00"/>
                </a:solidFill>
                <a:latin typeface="Tahoma"/>
                <a:cs typeface="Tahoma"/>
              </a:rPr>
              <a:t>un</a:t>
            </a:r>
            <a:r>
              <a:rPr sz="1400" spc="-80" dirty="0">
                <a:solidFill>
                  <a:srgbClr val="00FF0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00FF00"/>
                </a:solidFill>
                <a:latin typeface="Tahoma"/>
                <a:cs typeface="Tahoma"/>
              </a:rPr>
              <a:t>canvas</a:t>
            </a:r>
            <a:endParaRPr sz="14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400" spc="-5" dirty="0">
                <a:latin typeface="Tahoma"/>
                <a:cs typeface="Tahoma"/>
              </a:rPr>
              <a:t>Graphics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^canvas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=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0000FF"/>
                </a:solidFill>
                <a:latin typeface="Tahoma"/>
                <a:cs typeface="Tahoma"/>
              </a:rPr>
              <a:t>this</a:t>
            </a:r>
            <a:r>
              <a:rPr sz="1400" spc="-10" dirty="0">
                <a:solidFill>
                  <a:srgbClr val="3333CC"/>
                </a:solidFill>
                <a:latin typeface="Tahoma"/>
                <a:cs typeface="Tahoma"/>
              </a:rPr>
              <a:t>-</a:t>
            </a:r>
            <a:r>
              <a:rPr sz="1400" spc="-10" dirty="0">
                <a:latin typeface="Tahoma"/>
                <a:cs typeface="Tahoma"/>
              </a:rPr>
              <a:t>&gt;CreateGraphics();</a:t>
            </a:r>
            <a:endParaRPr sz="14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400" spc="-10" dirty="0">
                <a:solidFill>
                  <a:srgbClr val="00FF00"/>
                </a:solidFill>
                <a:latin typeface="Tahoma"/>
                <a:cs typeface="Tahoma"/>
              </a:rPr>
              <a:t>//Asegurarse</a:t>
            </a:r>
            <a:r>
              <a:rPr sz="1400" spc="-50" dirty="0">
                <a:solidFill>
                  <a:srgbClr val="00FF0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FF00"/>
                </a:solidFill>
                <a:latin typeface="Tahoma"/>
                <a:cs typeface="Tahoma"/>
              </a:rPr>
              <a:t>que la </a:t>
            </a:r>
            <a:r>
              <a:rPr sz="1400" spc="-10" dirty="0">
                <a:solidFill>
                  <a:srgbClr val="00FF00"/>
                </a:solidFill>
                <a:latin typeface="Tahoma"/>
                <a:cs typeface="Tahoma"/>
              </a:rPr>
              <a:t>ventana</a:t>
            </a:r>
            <a:r>
              <a:rPr sz="1400" spc="-40" dirty="0">
                <a:solidFill>
                  <a:srgbClr val="00FF0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FF00"/>
                </a:solidFill>
                <a:latin typeface="Tahoma"/>
                <a:cs typeface="Tahoma"/>
              </a:rPr>
              <a:t>no</a:t>
            </a:r>
            <a:r>
              <a:rPr sz="1400" spc="-5" dirty="0">
                <a:solidFill>
                  <a:srgbClr val="00FF00"/>
                </a:solidFill>
                <a:latin typeface="Tahoma"/>
                <a:cs typeface="Tahoma"/>
              </a:rPr>
              <a:t> esta</a:t>
            </a:r>
            <a:r>
              <a:rPr sz="1400" spc="-105" dirty="0">
                <a:solidFill>
                  <a:srgbClr val="00FF0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FF00"/>
                </a:solidFill>
                <a:latin typeface="Tahoma"/>
                <a:cs typeface="Tahoma"/>
              </a:rPr>
              <a:t>minimizada</a:t>
            </a:r>
            <a:endParaRPr sz="14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400" spc="-10" dirty="0">
                <a:latin typeface="Tahoma"/>
                <a:cs typeface="Tahoma"/>
              </a:rPr>
              <a:t>if(canvas-&gt;VisibleClipBounds.Width&gt;0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&amp;&amp;</a:t>
            </a:r>
            <a:r>
              <a:rPr sz="1400" spc="4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canvas-&gt;VisibleClipBounds.Height</a:t>
            </a:r>
            <a:r>
              <a:rPr sz="1400" spc="-10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&gt;0)</a:t>
            </a: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400" dirty="0">
                <a:latin typeface="Tahoma"/>
                <a:cs typeface="Tahoma"/>
              </a:rPr>
              <a:t>{</a:t>
            </a:r>
          </a:p>
          <a:p>
            <a:pPr marL="927100">
              <a:lnSpc>
                <a:spcPct val="100000"/>
              </a:lnSpc>
              <a:spcBef>
                <a:spcPts val="300"/>
              </a:spcBef>
            </a:pPr>
            <a:r>
              <a:rPr sz="1400" spc="-5" dirty="0">
                <a:solidFill>
                  <a:srgbClr val="00FF00"/>
                </a:solidFill>
                <a:latin typeface="Tahoma"/>
                <a:cs typeface="Tahoma"/>
              </a:rPr>
              <a:t>//</a:t>
            </a:r>
            <a:r>
              <a:rPr sz="1400" spc="-35" dirty="0">
                <a:solidFill>
                  <a:srgbClr val="00FF0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00FF00"/>
                </a:solidFill>
                <a:latin typeface="Tahoma"/>
                <a:cs typeface="Tahoma"/>
              </a:rPr>
              <a:t>crear</a:t>
            </a:r>
            <a:r>
              <a:rPr sz="1400" spc="-50" dirty="0">
                <a:solidFill>
                  <a:srgbClr val="00FF0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00FF00"/>
                </a:solidFill>
                <a:latin typeface="Tahoma"/>
                <a:cs typeface="Tahoma"/>
              </a:rPr>
              <a:t>una</a:t>
            </a:r>
            <a:r>
              <a:rPr sz="1400" spc="-60" dirty="0">
                <a:solidFill>
                  <a:srgbClr val="00FF0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FF00"/>
                </a:solidFill>
                <a:latin typeface="Tahoma"/>
                <a:cs typeface="Tahoma"/>
              </a:rPr>
              <a:t>imagen</a:t>
            </a:r>
            <a:endParaRPr sz="1400" dirty="0">
              <a:latin typeface="Tahoma"/>
              <a:cs typeface="Tahoma"/>
            </a:endParaRPr>
          </a:p>
          <a:p>
            <a:pPr marL="123825">
              <a:lnSpc>
                <a:spcPct val="100000"/>
              </a:lnSpc>
              <a:spcBef>
                <a:spcPts val="300"/>
              </a:spcBef>
            </a:pPr>
            <a:r>
              <a:rPr sz="1400" dirty="0">
                <a:latin typeface="Tahoma"/>
                <a:cs typeface="Tahoma"/>
              </a:rPr>
              <a:t>Bitmap</a:t>
            </a:r>
            <a:r>
              <a:rPr sz="1400" spc="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^imagen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=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00FF"/>
                </a:solidFill>
                <a:latin typeface="Tahoma"/>
                <a:cs typeface="Tahoma"/>
              </a:rPr>
              <a:t>gcnew</a:t>
            </a:r>
            <a:r>
              <a:rPr sz="1400" spc="1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Bitmap</a:t>
            </a:r>
            <a:r>
              <a:rPr sz="1400" spc="15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(canvas-&gt;VisibleClipBounds.Width,canvas-&gt;VisibleClipBounds.Height);</a:t>
            </a:r>
            <a:endParaRPr sz="1400" dirty="0">
              <a:latin typeface="Tahoma"/>
              <a:cs typeface="Tahoma"/>
            </a:endParaRPr>
          </a:p>
          <a:p>
            <a:pPr marL="927100">
              <a:lnSpc>
                <a:spcPct val="100000"/>
              </a:lnSpc>
              <a:spcBef>
                <a:spcPts val="300"/>
              </a:spcBef>
            </a:pPr>
            <a:r>
              <a:rPr sz="1400" spc="-5" dirty="0">
                <a:solidFill>
                  <a:srgbClr val="00FF00"/>
                </a:solidFill>
                <a:latin typeface="Tahoma"/>
                <a:cs typeface="Tahoma"/>
              </a:rPr>
              <a:t>//crear</a:t>
            </a:r>
            <a:r>
              <a:rPr sz="1400" spc="-50" dirty="0">
                <a:solidFill>
                  <a:srgbClr val="00FF0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FF00"/>
                </a:solidFill>
                <a:latin typeface="Tahoma"/>
                <a:cs typeface="Tahoma"/>
              </a:rPr>
              <a:t>un</a:t>
            </a:r>
            <a:r>
              <a:rPr sz="1400" spc="-30" dirty="0">
                <a:solidFill>
                  <a:srgbClr val="00FF0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00FF00"/>
                </a:solidFill>
                <a:latin typeface="Tahoma"/>
                <a:cs typeface="Tahoma"/>
              </a:rPr>
              <a:t>canvas</a:t>
            </a:r>
            <a:r>
              <a:rPr sz="1400" spc="-5" dirty="0">
                <a:solidFill>
                  <a:srgbClr val="00FF0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00FF00"/>
                </a:solidFill>
                <a:latin typeface="Tahoma"/>
                <a:cs typeface="Tahoma"/>
              </a:rPr>
              <a:t>para</a:t>
            </a:r>
            <a:r>
              <a:rPr sz="1400" spc="-30" dirty="0">
                <a:solidFill>
                  <a:srgbClr val="00FF0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FF00"/>
                </a:solidFill>
                <a:latin typeface="Tahoma"/>
                <a:cs typeface="Tahoma"/>
              </a:rPr>
              <a:t>pintar</a:t>
            </a:r>
            <a:r>
              <a:rPr sz="1400" spc="-30" dirty="0">
                <a:solidFill>
                  <a:srgbClr val="00FF0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FF00"/>
                </a:solidFill>
                <a:latin typeface="Tahoma"/>
                <a:cs typeface="Tahoma"/>
              </a:rPr>
              <a:t>en</a:t>
            </a:r>
            <a:r>
              <a:rPr sz="1400" spc="-25" dirty="0">
                <a:solidFill>
                  <a:srgbClr val="00FF0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FF00"/>
                </a:solidFill>
                <a:latin typeface="Tahoma"/>
                <a:cs typeface="Tahoma"/>
              </a:rPr>
              <a:t>la</a:t>
            </a:r>
            <a:r>
              <a:rPr sz="1400" spc="-55" dirty="0">
                <a:solidFill>
                  <a:srgbClr val="00FF0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FF00"/>
                </a:solidFill>
                <a:latin typeface="Tahoma"/>
                <a:cs typeface="Tahoma"/>
              </a:rPr>
              <a:t>imagen</a:t>
            </a:r>
            <a:endParaRPr sz="1400" dirty="0">
              <a:latin typeface="Tahoma"/>
              <a:cs typeface="Tahoma"/>
            </a:endParaRPr>
          </a:p>
          <a:p>
            <a:pPr marL="927100">
              <a:lnSpc>
                <a:spcPct val="100000"/>
              </a:lnSpc>
              <a:spcBef>
                <a:spcPts val="305"/>
              </a:spcBef>
            </a:pPr>
            <a:r>
              <a:rPr sz="1400" spc="-5" dirty="0">
                <a:latin typeface="Tahoma"/>
                <a:cs typeface="Tahoma"/>
              </a:rPr>
              <a:t>Graphics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^CanvasImagen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=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Graphics::FromImage(imagen);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50" dirty="0">
              <a:latin typeface="Tahoma"/>
              <a:cs typeface="Tahoma"/>
            </a:endParaRPr>
          </a:p>
          <a:p>
            <a:pPr marL="927100" marR="3610610">
              <a:lnSpc>
                <a:spcPct val="120000"/>
              </a:lnSpc>
              <a:spcBef>
                <a:spcPts val="5"/>
              </a:spcBef>
            </a:pPr>
            <a:r>
              <a:rPr sz="1400" dirty="0">
                <a:solidFill>
                  <a:srgbClr val="00FF00"/>
                </a:solidFill>
                <a:latin typeface="Tahoma"/>
                <a:cs typeface="Tahoma"/>
              </a:rPr>
              <a:t>//</a:t>
            </a:r>
            <a:r>
              <a:rPr sz="1400" spc="-25" dirty="0">
                <a:solidFill>
                  <a:srgbClr val="00FF0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FF00"/>
                </a:solidFill>
                <a:latin typeface="Tahoma"/>
                <a:cs typeface="Tahoma"/>
              </a:rPr>
              <a:t>todo</a:t>
            </a:r>
            <a:r>
              <a:rPr sz="1400" spc="-20" dirty="0">
                <a:solidFill>
                  <a:srgbClr val="00FF0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00FF00"/>
                </a:solidFill>
                <a:latin typeface="Tahoma"/>
                <a:cs typeface="Tahoma"/>
              </a:rPr>
              <a:t>se</a:t>
            </a:r>
            <a:r>
              <a:rPr sz="1400" spc="-25" dirty="0">
                <a:solidFill>
                  <a:srgbClr val="00FF0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FF00"/>
                </a:solidFill>
                <a:latin typeface="Tahoma"/>
                <a:cs typeface="Tahoma"/>
              </a:rPr>
              <a:t>pinta</a:t>
            </a:r>
            <a:r>
              <a:rPr sz="1400" spc="-15" dirty="0">
                <a:solidFill>
                  <a:srgbClr val="00FF0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00FF00"/>
                </a:solidFill>
                <a:latin typeface="Tahoma"/>
                <a:cs typeface="Tahoma"/>
              </a:rPr>
              <a:t>ahora</a:t>
            </a:r>
            <a:r>
              <a:rPr sz="1400" spc="-35" dirty="0">
                <a:solidFill>
                  <a:srgbClr val="00FF0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FF00"/>
                </a:solidFill>
                <a:latin typeface="Tahoma"/>
                <a:cs typeface="Tahoma"/>
              </a:rPr>
              <a:t>en</a:t>
            </a:r>
            <a:r>
              <a:rPr sz="1400" spc="-40" dirty="0">
                <a:solidFill>
                  <a:srgbClr val="00FF0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FF00"/>
                </a:solidFill>
                <a:latin typeface="Tahoma"/>
                <a:cs typeface="Tahoma"/>
              </a:rPr>
              <a:t>el</a:t>
            </a:r>
            <a:r>
              <a:rPr sz="1400" spc="-20" dirty="0">
                <a:solidFill>
                  <a:srgbClr val="00FF00"/>
                </a:solidFill>
                <a:latin typeface="Tahoma"/>
                <a:cs typeface="Tahoma"/>
              </a:rPr>
              <a:t> canvas</a:t>
            </a:r>
            <a:r>
              <a:rPr sz="1400" spc="-15" dirty="0">
                <a:solidFill>
                  <a:srgbClr val="00FF0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FF00"/>
                </a:solidFill>
                <a:latin typeface="Tahoma"/>
                <a:cs typeface="Tahoma"/>
              </a:rPr>
              <a:t>de</a:t>
            </a:r>
            <a:r>
              <a:rPr sz="1400" spc="-10" dirty="0">
                <a:solidFill>
                  <a:srgbClr val="00FF0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FF00"/>
                </a:solidFill>
                <a:latin typeface="Tahoma"/>
                <a:cs typeface="Tahoma"/>
              </a:rPr>
              <a:t>la</a:t>
            </a:r>
            <a:r>
              <a:rPr sz="1400" spc="-5" dirty="0">
                <a:solidFill>
                  <a:srgbClr val="00FF0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FF00"/>
                </a:solidFill>
                <a:latin typeface="Tahoma"/>
                <a:cs typeface="Tahoma"/>
              </a:rPr>
              <a:t>imagen </a:t>
            </a:r>
            <a:r>
              <a:rPr sz="1400" spc="-420" dirty="0">
                <a:solidFill>
                  <a:srgbClr val="00FF0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CanvasImagen-&gt;Clear(Color::Black);</a:t>
            </a:r>
            <a:endParaRPr sz="1400" dirty="0">
              <a:latin typeface="Tahoma"/>
              <a:cs typeface="Tahoma"/>
            </a:endParaRPr>
          </a:p>
          <a:p>
            <a:pPr marL="927100">
              <a:lnSpc>
                <a:spcPct val="100000"/>
              </a:lnSpc>
              <a:spcBef>
                <a:spcPts val="515"/>
              </a:spcBef>
            </a:pPr>
            <a:r>
              <a:rPr sz="1400" spc="-5" dirty="0">
                <a:solidFill>
                  <a:srgbClr val="0000FF"/>
                </a:solidFill>
                <a:latin typeface="Tahoma"/>
                <a:cs typeface="Tahoma"/>
              </a:rPr>
              <a:t>for</a:t>
            </a:r>
            <a:r>
              <a:rPr sz="1400" spc="-4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(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00FF"/>
                </a:solidFill>
                <a:latin typeface="Tahoma"/>
                <a:cs typeface="Tahoma"/>
              </a:rPr>
              <a:t>int</a:t>
            </a:r>
            <a:r>
              <a:rPr sz="1400" spc="-3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=0;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&lt;100;i++)</a:t>
            </a:r>
          </a:p>
          <a:p>
            <a:pPr marL="927100">
              <a:lnSpc>
                <a:spcPct val="100000"/>
              </a:lnSpc>
              <a:spcBef>
                <a:spcPts val="300"/>
              </a:spcBef>
            </a:pPr>
            <a:r>
              <a:rPr sz="1400" spc="-10" dirty="0">
                <a:latin typeface="Tahoma"/>
                <a:cs typeface="Tahoma"/>
              </a:rPr>
              <a:t>CanvasImagen-&gt;FillRectangle((i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spc="5" dirty="0">
                <a:latin typeface="Tahoma"/>
                <a:cs typeface="Tahoma"/>
              </a:rPr>
              <a:t>%</a:t>
            </a:r>
            <a:r>
              <a:rPr sz="1400" dirty="0">
                <a:latin typeface="Tahoma"/>
                <a:cs typeface="Tahoma"/>
              </a:rPr>
              <a:t> 2 ==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0)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?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Brushes::Red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: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spc="-5" dirty="0">
                <a:latin typeface="Tahoma"/>
                <a:cs typeface="Tahoma"/>
              </a:rPr>
              <a:t>Brushes::Lime,</a:t>
            </a:r>
            <a:r>
              <a:rPr sz="1400" dirty="0">
                <a:latin typeface="Tahoma"/>
                <a:cs typeface="Tahoma"/>
              </a:rPr>
              <a:t> i*2, i*2,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50,</a:t>
            </a:r>
            <a:r>
              <a:rPr sz="1400" spc="-7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50);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 dirty="0">
              <a:latin typeface="Tahoma"/>
              <a:cs typeface="Tahoma"/>
            </a:endParaRPr>
          </a:p>
          <a:p>
            <a:pPr marL="927100" marR="3323590">
              <a:lnSpc>
                <a:spcPct val="120000"/>
              </a:lnSpc>
            </a:pPr>
            <a:r>
              <a:rPr sz="1400" spc="-5" dirty="0">
                <a:solidFill>
                  <a:srgbClr val="00FF00"/>
                </a:solidFill>
                <a:latin typeface="Tahoma"/>
                <a:cs typeface="Tahoma"/>
              </a:rPr>
              <a:t>//</a:t>
            </a:r>
            <a:r>
              <a:rPr sz="1400" spc="-15" dirty="0">
                <a:solidFill>
                  <a:srgbClr val="00FF0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00FF00"/>
                </a:solidFill>
                <a:latin typeface="Tahoma"/>
                <a:cs typeface="Tahoma"/>
              </a:rPr>
              <a:t>este</a:t>
            </a:r>
            <a:r>
              <a:rPr sz="1400" spc="-35" dirty="0">
                <a:solidFill>
                  <a:srgbClr val="00FF0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00FF00"/>
                </a:solidFill>
                <a:latin typeface="Tahoma"/>
                <a:cs typeface="Tahoma"/>
              </a:rPr>
              <a:t>seria</a:t>
            </a:r>
            <a:r>
              <a:rPr sz="1400" spc="-50" dirty="0">
                <a:solidFill>
                  <a:srgbClr val="00FF0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FF00"/>
                </a:solidFill>
                <a:latin typeface="Tahoma"/>
                <a:cs typeface="Tahoma"/>
              </a:rPr>
              <a:t>el</a:t>
            </a:r>
            <a:r>
              <a:rPr sz="1400" spc="-10" dirty="0">
                <a:solidFill>
                  <a:srgbClr val="00FF0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00FF00"/>
                </a:solidFill>
                <a:latin typeface="Tahoma"/>
                <a:cs typeface="Tahoma"/>
              </a:rPr>
              <a:t>"render"</a:t>
            </a:r>
            <a:r>
              <a:rPr sz="1400" spc="-45" dirty="0">
                <a:solidFill>
                  <a:srgbClr val="00FF0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00FF00"/>
                </a:solidFill>
                <a:latin typeface="Tahoma"/>
                <a:cs typeface="Tahoma"/>
              </a:rPr>
              <a:t>pintar </a:t>
            </a:r>
            <a:r>
              <a:rPr sz="1400" dirty="0">
                <a:solidFill>
                  <a:srgbClr val="00FF00"/>
                </a:solidFill>
                <a:latin typeface="Tahoma"/>
                <a:cs typeface="Tahoma"/>
              </a:rPr>
              <a:t>la imagen</a:t>
            </a:r>
            <a:r>
              <a:rPr sz="1400" spc="-15" dirty="0">
                <a:solidFill>
                  <a:srgbClr val="00FF0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FF00"/>
                </a:solidFill>
                <a:latin typeface="Tahoma"/>
                <a:cs typeface="Tahoma"/>
              </a:rPr>
              <a:t>en</a:t>
            </a:r>
            <a:r>
              <a:rPr sz="1400" spc="-15" dirty="0">
                <a:solidFill>
                  <a:srgbClr val="00FF00"/>
                </a:solidFill>
                <a:latin typeface="Tahoma"/>
                <a:cs typeface="Tahoma"/>
              </a:rPr>
              <a:t> </a:t>
            </a:r>
            <a:r>
              <a:rPr sz="1400" spc="-5" dirty="0" err="1">
                <a:solidFill>
                  <a:srgbClr val="00FF00"/>
                </a:solidFill>
                <a:latin typeface="Tahoma"/>
                <a:cs typeface="Tahoma"/>
              </a:rPr>
              <a:t>pantalla</a:t>
            </a:r>
            <a:r>
              <a:rPr sz="1400" spc="-5" dirty="0">
                <a:solidFill>
                  <a:srgbClr val="00FF00"/>
                </a:solidFill>
                <a:latin typeface="Tahoma"/>
                <a:cs typeface="Tahoma"/>
              </a:rPr>
              <a:t> </a:t>
            </a:r>
            <a:r>
              <a:rPr sz="1400" spc="-425" dirty="0">
                <a:solidFill>
                  <a:srgbClr val="00FF00"/>
                </a:solidFill>
                <a:latin typeface="Tahoma"/>
                <a:cs typeface="Tahoma"/>
              </a:rPr>
              <a:t> </a:t>
            </a:r>
            <a:endParaRPr lang="es-PE" sz="1400" spc="-425" dirty="0">
              <a:solidFill>
                <a:srgbClr val="00FF00"/>
              </a:solidFill>
              <a:latin typeface="Tahoma"/>
              <a:cs typeface="Tahoma"/>
            </a:endParaRPr>
          </a:p>
          <a:p>
            <a:pPr marL="927100" marR="3323590">
              <a:lnSpc>
                <a:spcPct val="120000"/>
              </a:lnSpc>
            </a:pPr>
            <a:r>
              <a:rPr sz="1400" spc="-10" dirty="0">
                <a:latin typeface="Tahoma"/>
                <a:cs typeface="Tahoma"/>
              </a:rPr>
              <a:t>canvas-&gt;DrawImage(imagen,0,0);</a:t>
            </a:r>
            <a:endParaRPr sz="1400" dirty="0">
              <a:latin typeface="Tahoma"/>
              <a:cs typeface="Tahoma"/>
            </a:endParaRPr>
          </a:p>
          <a:p>
            <a:pPr marL="927100" marR="5666105">
              <a:lnSpc>
                <a:spcPct val="120000"/>
              </a:lnSpc>
            </a:pPr>
            <a:r>
              <a:rPr sz="1400" dirty="0">
                <a:solidFill>
                  <a:srgbClr val="0000FF"/>
                </a:solidFill>
                <a:latin typeface="Tahoma"/>
                <a:cs typeface="Tahoma"/>
              </a:rPr>
              <a:t>d</a:t>
            </a:r>
            <a:r>
              <a:rPr sz="1400" spc="5" dirty="0">
                <a:solidFill>
                  <a:srgbClr val="0000FF"/>
                </a:solidFill>
                <a:latin typeface="Tahoma"/>
                <a:cs typeface="Tahoma"/>
              </a:rPr>
              <a:t>e</a:t>
            </a:r>
            <a:r>
              <a:rPr sz="1400" dirty="0">
                <a:solidFill>
                  <a:srgbClr val="0000FF"/>
                </a:solidFill>
                <a:latin typeface="Tahoma"/>
                <a:cs typeface="Tahoma"/>
              </a:rPr>
              <a:t>l</a:t>
            </a:r>
            <a:r>
              <a:rPr sz="1400" spc="5" dirty="0">
                <a:solidFill>
                  <a:srgbClr val="0000FF"/>
                </a:solidFill>
                <a:latin typeface="Tahoma"/>
                <a:cs typeface="Tahoma"/>
              </a:rPr>
              <a:t>e</a:t>
            </a:r>
            <a:r>
              <a:rPr sz="1400" spc="-5" dirty="0">
                <a:solidFill>
                  <a:srgbClr val="0000FF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0000FF"/>
                </a:solidFill>
                <a:latin typeface="Tahoma"/>
                <a:cs typeface="Tahoma"/>
              </a:rPr>
              <a:t>e</a:t>
            </a:r>
            <a:r>
              <a:rPr sz="1400" spc="-12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</a:t>
            </a:r>
            <a:r>
              <a:rPr sz="1400" spc="-10" dirty="0">
                <a:latin typeface="Tahoma"/>
                <a:cs typeface="Tahoma"/>
              </a:rPr>
              <a:t>a</a:t>
            </a:r>
            <a:r>
              <a:rPr sz="1400" spc="-15" dirty="0">
                <a:latin typeface="Tahoma"/>
                <a:cs typeface="Tahoma"/>
              </a:rPr>
              <a:t>n</a:t>
            </a:r>
            <a:r>
              <a:rPr sz="1400" spc="-30" dirty="0">
                <a:latin typeface="Tahoma"/>
                <a:cs typeface="Tahoma"/>
              </a:rPr>
              <a:t>v</a:t>
            </a:r>
            <a:r>
              <a:rPr sz="1400" spc="-10" dirty="0">
                <a:latin typeface="Tahoma"/>
                <a:cs typeface="Tahoma"/>
              </a:rPr>
              <a:t>a</a:t>
            </a:r>
            <a:r>
              <a:rPr sz="1400" spc="-5" dirty="0">
                <a:latin typeface="Tahoma"/>
                <a:cs typeface="Tahoma"/>
              </a:rPr>
              <a:t>s</a:t>
            </a:r>
            <a:r>
              <a:rPr sz="1400" spc="-15" dirty="0">
                <a:latin typeface="Tahoma"/>
                <a:cs typeface="Tahoma"/>
              </a:rPr>
              <a:t>I</a:t>
            </a:r>
            <a:r>
              <a:rPr sz="1400" dirty="0">
                <a:latin typeface="Tahoma"/>
                <a:cs typeface="Tahoma"/>
              </a:rPr>
              <a:t>m</a:t>
            </a:r>
            <a:r>
              <a:rPr sz="1400" spc="-10" dirty="0">
                <a:latin typeface="Tahoma"/>
                <a:cs typeface="Tahoma"/>
              </a:rPr>
              <a:t>age</a:t>
            </a:r>
            <a:r>
              <a:rPr sz="1400" spc="-15" dirty="0">
                <a:latin typeface="Tahoma"/>
                <a:cs typeface="Tahoma"/>
              </a:rPr>
              <a:t>n</a:t>
            </a:r>
            <a:r>
              <a:rPr sz="1400" dirty="0">
                <a:latin typeface="Tahoma"/>
                <a:cs typeface="Tahoma"/>
              </a:rPr>
              <a:t>;  </a:t>
            </a:r>
            <a:r>
              <a:rPr sz="1400" dirty="0">
                <a:solidFill>
                  <a:srgbClr val="0000FF"/>
                </a:solidFill>
                <a:latin typeface="Tahoma"/>
                <a:cs typeface="Tahoma"/>
              </a:rPr>
              <a:t>delete</a:t>
            </a:r>
            <a:r>
              <a:rPr sz="1400" spc="-7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imagen;</a:t>
            </a: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1400" dirty="0">
                <a:latin typeface="Tahoma"/>
                <a:cs typeface="Tahoma"/>
              </a:rPr>
              <a:t>}</a:t>
            </a: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400" dirty="0">
                <a:solidFill>
                  <a:srgbClr val="0000FF"/>
                </a:solidFill>
                <a:latin typeface="Tahoma"/>
                <a:cs typeface="Tahoma"/>
              </a:rPr>
              <a:t>delete</a:t>
            </a:r>
            <a:r>
              <a:rPr sz="1400" spc="-10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canvas;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45716" y="563625"/>
            <a:ext cx="64604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Método</a:t>
            </a:r>
            <a:r>
              <a:rPr spc="-90" dirty="0"/>
              <a:t> </a:t>
            </a:r>
            <a:r>
              <a:rPr spc="-15" dirty="0"/>
              <a:t>Alternativo</a:t>
            </a:r>
            <a:r>
              <a:rPr spc="-90" dirty="0"/>
              <a:t> </a:t>
            </a:r>
            <a:r>
              <a:rPr dirty="0"/>
              <a:t>-</a:t>
            </a:r>
            <a:r>
              <a:rPr spc="-60" dirty="0"/>
              <a:t> </a:t>
            </a:r>
            <a:r>
              <a:rPr spc="-10" dirty="0"/>
              <a:t>Buffer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9E9BFD4-3C27-4456-9894-605626BAE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4300" y="2667000"/>
            <a:ext cx="8656074" cy="350865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/>
              <a:t>¿Como crear </a:t>
            </a:r>
            <a:r>
              <a:rPr lang="es-ES" sz="2400" dirty="0" err="1"/>
              <a:t>sprites</a:t>
            </a:r>
            <a:r>
              <a:rPr lang="es-ES" sz="2400" dirty="0"/>
              <a:t>? ¿Que programa usar para </a:t>
            </a:r>
            <a:r>
              <a:rPr lang="es-ES" sz="2400" dirty="0" err="1"/>
              <a:t>PixelArt</a:t>
            </a:r>
            <a:r>
              <a:rPr lang="es-ES" sz="2400" dirty="0"/>
              <a:t>?: </a:t>
            </a:r>
            <a:r>
              <a:rPr lang="es-US" sz="2400" dirty="0">
                <a:hlinkClick r:id="rId2"/>
              </a:rPr>
              <a:t>https://www.youtube.com/watch?v=zAe3ETJubqw</a:t>
            </a:r>
            <a:endParaRPr lang="es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Drawing Sprites with SFML - C++ Tutorial: </a:t>
            </a:r>
            <a:r>
              <a:rPr lang="en-US" sz="2400" dirty="0">
                <a:hlinkClick r:id="rId3"/>
              </a:rPr>
              <a:t>https://www.youtube.com/watch?v=aEDP7uhaiJc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/>
              <a:t>Movimiento de Sprite con Visual Studio C++: </a:t>
            </a:r>
            <a:r>
              <a:rPr lang="es-US" sz="2400" dirty="0">
                <a:hlinkClick r:id="rId4"/>
              </a:rPr>
              <a:t>https://www.youtube.com/watch?v=A_Zo5zFbGSg</a:t>
            </a:r>
            <a:endParaRPr lang="es-E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US" dirty="0"/>
          </a:p>
          <a:p>
            <a:endParaRPr lang="es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B5C5283-D1F2-4AB9-917D-EC033B2A378B}"/>
              </a:ext>
            </a:extLst>
          </p:cNvPr>
          <p:cNvSpPr txBox="1"/>
          <p:nvPr/>
        </p:nvSpPr>
        <p:spPr>
          <a:xfrm>
            <a:off x="737948" y="596373"/>
            <a:ext cx="50292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12700">
              <a:lnSpc>
                <a:spcPct val="100000"/>
              </a:lnSpc>
              <a:spcBef>
                <a:spcPts val="100"/>
              </a:spcBef>
              <a:defRPr sz="4400" b="1" i="0" spc="-15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s-US" dirty="0"/>
              <a:t>Videos de apoyo</a:t>
            </a:r>
          </a:p>
        </p:txBody>
      </p:sp>
    </p:spTree>
    <p:extLst>
      <p:ext uri="{BB962C8B-B14F-4D97-AF65-F5344CB8AC3E}">
        <p14:creationId xmlns:p14="http://schemas.microsoft.com/office/powerpoint/2010/main" val="39004086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457200"/>
            <a:ext cx="9144000" cy="6858000"/>
            <a:chOff x="457200" y="45720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45720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233672" y="3055619"/>
              <a:ext cx="1670050" cy="1668780"/>
            </a:xfrm>
            <a:custGeom>
              <a:avLst/>
              <a:gdLst/>
              <a:ahLst/>
              <a:cxnLst/>
              <a:rect l="l" t="t" r="r" b="b"/>
              <a:pathLst>
                <a:path w="1670050" h="1668779">
                  <a:moveTo>
                    <a:pt x="1669796" y="755142"/>
                  </a:moveTo>
                  <a:lnTo>
                    <a:pt x="1657096" y="669925"/>
                  </a:lnTo>
                  <a:lnTo>
                    <a:pt x="1645920" y="622173"/>
                  </a:lnTo>
                  <a:lnTo>
                    <a:pt x="1631950" y="575310"/>
                  </a:lnTo>
                  <a:lnTo>
                    <a:pt x="1615313" y="529209"/>
                  </a:lnTo>
                  <a:lnTo>
                    <a:pt x="1595882" y="484251"/>
                  </a:lnTo>
                  <a:lnTo>
                    <a:pt x="1573784" y="440436"/>
                  </a:lnTo>
                  <a:lnTo>
                    <a:pt x="1551940" y="401066"/>
                  </a:lnTo>
                  <a:lnTo>
                    <a:pt x="1526794" y="361188"/>
                  </a:lnTo>
                  <a:lnTo>
                    <a:pt x="1500759" y="324739"/>
                  </a:lnTo>
                  <a:lnTo>
                    <a:pt x="1446022" y="263271"/>
                  </a:lnTo>
                  <a:lnTo>
                    <a:pt x="1416939" y="233172"/>
                  </a:lnTo>
                  <a:lnTo>
                    <a:pt x="1400429" y="217678"/>
                  </a:lnTo>
                  <a:lnTo>
                    <a:pt x="1384173" y="202057"/>
                  </a:lnTo>
                  <a:lnTo>
                    <a:pt x="1366774" y="187960"/>
                  </a:lnTo>
                  <a:lnTo>
                    <a:pt x="1346835" y="176784"/>
                  </a:lnTo>
                  <a:lnTo>
                    <a:pt x="1367536" y="213233"/>
                  </a:lnTo>
                  <a:lnTo>
                    <a:pt x="1390015" y="247396"/>
                  </a:lnTo>
                  <a:lnTo>
                    <a:pt x="1413510" y="283718"/>
                  </a:lnTo>
                  <a:lnTo>
                    <a:pt x="1436751" y="326136"/>
                  </a:lnTo>
                  <a:lnTo>
                    <a:pt x="1457579" y="374523"/>
                  </a:lnTo>
                  <a:lnTo>
                    <a:pt x="1474343" y="422656"/>
                  </a:lnTo>
                  <a:lnTo>
                    <a:pt x="1487170" y="470408"/>
                  </a:lnTo>
                  <a:lnTo>
                    <a:pt x="1496187" y="517652"/>
                  </a:lnTo>
                  <a:lnTo>
                    <a:pt x="1501521" y="564261"/>
                  </a:lnTo>
                  <a:lnTo>
                    <a:pt x="1503426" y="610362"/>
                  </a:lnTo>
                  <a:lnTo>
                    <a:pt x="1501902" y="655574"/>
                  </a:lnTo>
                  <a:lnTo>
                    <a:pt x="1497330" y="700024"/>
                  </a:lnTo>
                  <a:lnTo>
                    <a:pt x="1489583" y="743458"/>
                  </a:lnTo>
                  <a:lnTo>
                    <a:pt x="1479042" y="786003"/>
                  </a:lnTo>
                  <a:lnTo>
                    <a:pt x="1465707" y="827278"/>
                  </a:lnTo>
                  <a:lnTo>
                    <a:pt x="1449959" y="867410"/>
                  </a:lnTo>
                  <a:lnTo>
                    <a:pt x="1431671" y="906272"/>
                  </a:lnTo>
                  <a:lnTo>
                    <a:pt x="1411224" y="943610"/>
                  </a:lnTo>
                  <a:lnTo>
                    <a:pt x="1388618" y="979551"/>
                  </a:lnTo>
                  <a:lnTo>
                    <a:pt x="1363980" y="1013841"/>
                  </a:lnTo>
                  <a:lnTo>
                    <a:pt x="1337691" y="1046480"/>
                  </a:lnTo>
                  <a:lnTo>
                    <a:pt x="1309751" y="1077341"/>
                  </a:lnTo>
                  <a:lnTo>
                    <a:pt x="1280287" y="1106424"/>
                  </a:lnTo>
                  <a:lnTo>
                    <a:pt x="1249553" y="1133475"/>
                  </a:lnTo>
                  <a:lnTo>
                    <a:pt x="1217549" y="1158494"/>
                  </a:lnTo>
                  <a:lnTo>
                    <a:pt x="1184656" y="1181354"/>
                  </a:lnTo>
                  <a:lnTo>
                    <a:pt x="1150874" y="1201928"/>
                  </a:lnTo>
                  <a:lnTo>
                    <a:pt x="1116330" y="1220216"/>
                  </a:lnTo>
                  <a:lnTo>
                    <a:pt x="1081405" y="1236091"/>
                  </a:lnTo>
                  <a:lnTo>
                    <a:pt x="1010285" y="1260348"/>
                  </a:lnTo>
                  <a:lnTo>
                    <a:pt x="938911" y="1273683"/>
                  </a:lnTo>
                  <a:lnTo>
                    <a:pt x="903478" y="1276096"/>
                  </a:lnTo>
                  <a:lnTo>
                    <a:pt x="868426" y="1275588"/>
                  </a:lnTo>
                  <a:lnTo>
                    <a:pt x="911225" y="1241171"/>
                  </a:lnTo>
                  <a:lnTo>
                    <a:pt x="944245" y="1215263"/>
                  </a:lnTo>
                  <a:lnTo>
                    <a:pt x="972439" y="1189990"/>
                  </a:lnTo>
                  <a:lnTo>
                    <a:pt x="1000379" y="1157859"/>
                  </a:lnTo>
                  <a:lnTo>
                    <a:pt x="1032891" y="1110996"/>
                  </a:lnTo>
                  <a:lnTo>
                    <a:pt x="1057656" y="1068197"/>
                  </a:lnTo>
                  <a:lnTo>
                    <a:pt x="1077849" y="1022985"/>
                  </a:lnTo>
                  <a:lnTo>
                    <a:pt x="1093470" y="976122"/>
                  </a:lnTo>
                  <a:lnTo>
                    <a:pt x="1104519" y="927735"/>
                  </a:lnTo>
                  <a:lnTo>
                    <a:pt x="1110996" y="878459"/>
                  </a:lnTo>
                  <a:lnTo>
                    <a:pt x="1112901" y="828675"/>
                  </a:lnTo>
                  <a:lnTo>
                    <a:pt x="1110107" y="778891"/>
                  </a:lnTo>
                  <a:lnTo>
                    <a:pt x="1102741" y="729488"/>
                  </a:lnTo>
                  <a:lnTo>
                    <a:pt x="1090803" y="680974"/>
                  </a:lnTo>
                  <a:lnTo>
                    <a:pt x="1074039" y="633730"/>
                  </a:lnTo>
                  <a:lnTo>
                    <a:pt x="1052703" y="588264"/>
                  </a:lnTo>
                  <a:lnTo>
                    <a:pt x="1024255" y="541782"/>
                  </a:lnTo>
                  <a:lnTo>
                    <a:pt x="994664" y="503428"/>
                  </a:lnTo>
                  <a:lnTo>
                    <a:pt x="964946" y="471170"/>
                  </a:lnTo>
                  <a:lnTo>
                    <a:pt x="935482" y="442849"/>
                  </a:lnTo>
                  <a:lnTo>
                    <a:pt x="907034" y="416560"/>
                  </a:lnTo>
                  <a:lnTo>
                    <a:pt x="880237" y="390271"/>
                  </a:lnTo>
                  <a:lnTo>
                    <a:pt x="833755" y="329438"/>
                  </a:lnTo>
                  <a:lnTo>
                    <a:pt x="815467" y="290703"/>
                  </a:lnTo>
                  <a:lnTo>
                    <a:pt x="801370" y="243840"/>
                  </a:lnTo>
                  <a:lnTo>
                    <a:pt x="791972" y="182245"/>
                  </a:lnTo>
                  <a:lnTo>
                    <a:pt x="794512" y="132588"/>
                  </a:lnTo>
                  <a:lnTo>
                    <a:pt x="805307" y="89281"/>
                  </a:lnTo>
                  <a:lnTo>
                    <a:pt x="820928" y="46990"/>
                  </a:lnTo>
                  <a:lnTo>
                    <a:pt x="837946" y="0"/>
                  </a:lnTo>
                  <a:lnTo>
                    <a:pt x="801243" y="16637"/>
                  </a:lnTo>
                  <a:lnTo>
                    <a:pt x="766064" y="38100"/>
                  </a:lnTo>
                  <a:lnTo>
                    <a:pt x="732663" y="64135"/>
                  </a:lnTo>
                  <a:lnTo>
                    <a:pt x="701548" y="94234"/>
                  </a:lnTo>
                  <a:lnTo>
                    <a:pt x="672719" y="128270"/>
                  </a:lnTo>
                  <a:lnTo>
                    <a:pt x="646684" y="165608"/>
                  </a:lnTo>
                  <a:lnTo>
                    <a:pt x="623570" y="206121"/>
                  </a:lnTo>
                  <a:lnTo>
                    <a:pt x="603631" y="249174"/>
                  </a:lnTo>
                  <a:lnTo>
                    <a:pt x="587375" y="294513"/>
                  </a:lnTo>
                  <a:lnTo>
                    <a:pt x="574802" y="341884"/>
                  </a:lnTo>
                  <a:lnTo>
                    <a:pt x="566420" y="390652"/>
                  </a:lnTo>
                  <a:lnTo>
                    <a:pt x="562356" y="440436"/>
                  </a:lnTo>
                  <a:lnTo>
                    <a:pt x="562991" y="491363"/>
                  </a:lnTo>
                  <a:lnTo>
                    <a:pt x="568579" y="542544"/>
                  </a:lnTo>
                  <a:lnTo>
                    <a:pt x="579374" y="593725"/>
                  </a:lnTo>
                  <a:lnTo>
                    <a:pt x="595630" y="644652"/>
                  </a:lnTo>
                  <a:lnTo>
                    <a:pt x="612140" y="682879"/>
                  </a:lnTo>
                  <a:lnTo>
                    <a:pt x="631571" y="717677"/>
                  </a:lnTo>
                  <a:lnTo>
                    <a:pt x="653288" y="749554"/>
                  </a:lnTo>
                  <a:lnTo>
                    <a:pt x="701294" y="806323"/>
                  </a:lnTo>
                  <a:lnTo>
                    <a:pt x="775843" y="882269"/>
                  </a:lnTo>
                  <a:lnTo>
                    <a:pt x="799084" y="907288"/>
                  </a:lnTo>
                  <a:lnTo>
                    <a:pt x="839724" y="959612"/>
                  </a:lnTo>
                  <a:lnTo>
                    <a:pt x="868807" y="1018794"/>
                  </a:lnTo>
                  <a:lnTo>
                    <a:pt x="881507" y="1088898"/>
                  </a:lnTo>
                  <a:lnTo>
                    <a:pt x="880237" y="1129411"/>
                  </a:lnTo>
                  <a:lnTo>
                    <a:pt x="873252" y="1174115"/>
                  </a:lnTo>
                  <a:lnTo>
                    <a:pt x="859790" y="1223772"/>
                  </a:lnTo>
                  <a:lnTo>
                    <a:pt x="839470" y="1278636"/>
                  </a:lnTo>
                  <a:lnTo>
                    <a:pt x="791591" y="1276477"/>
                  </a:lnTo>
                  <a:lnTo>
                    <a:pt x="744982" y="1271397"/>
                  </a:lnTo>
                  <a:lnTo>
                    <a:pt x="699897" y="1263523"/>
                  </a:lnTo>
                  <a:lnTo>
                    <a:pt x="656209" y="1252982"/>
                  </a:lnTo>
                  <a:lnTo>
                    <a:pt x="614045" y="1240028"/>
                  </a:lnTo>
                  <a:lnTo>
                    <a:pt x="573405" y="1224534"/>
                  </a:lnTo>
                  <a:lnTo>
                    <a:pt x="534289" y="1206627"/>
                  </a:lnTo>
                  <a:lnTo>
                    <a:pt x="496951" y="1186561"/>
                  </a:lnTo>
                  <a:lnTo>
                    <a:pt x="461264" y="1164336"/>
                  </a:lnTo>
                  <a:lnTo>
                    <a:pt x="427482" y="1140079"/>
                  </a:lnTo>
                  <a:lnTo>
                    <a:pt x="395351" y="1113917"/>
                  </a:lnTo>
                  <a:lnTo>
                    <a:pt x="365252" y="1085850"/>
                  </a:lnTo>
                  <a:lnTo>
                    <a:pt x="337058" y="1056132"/>
                  </a:lnTo>
                  <a:lnTo>
                    <a:pt x="310896" y="1024636"/>
                  </a:lnTo>
                  <a:lnTo>
                    <a:pt x="286766" y="991743"/>
                  </a:lnTo>
                  <a:lnTo>
                    <a:pt x="264795" y="957453"/>
                  </a:lnTo>
                  <a:lnTo>
                    <a:pt x="244983" y="921766"/>
                  </a:lnTo>
                  <a:lnTo>
                    <a:pt x="227330" y="884936"/>
                  </a:lnTo>
                  <a:lnTo>
                    <a:pt x="211963" y="846963"/>
                  </a:lnTo>
                  <a:lnTo>
                    <a:pt x="199009" y="808101"/>
                  </a:lnTo>
                  <a:lnTo>
                    <a:pt x="188468" y="768223"/>
                  </a:lnTo>
                  <a:lnTo>
                    <a:pt x="180340" y="727583"/>
                  </a:lnTo>
                  <a:lnTo>
                    <a:pt x="174752" y="686181"/>
                  </a:lnTo>
                  <a:lnTo>
                    <a:pt x="171704" y="644271"/>
                  </a:lnTo>
                  <a:lnTo>
                    <a:pt x="171196" y="601853"/>
                  </a:lnTo>
                  <a:lnTo>
                    <a:pt x="173482" y="559054"/>
                  </a:lnTo>
                  <a:lnTo>
                    <a:pt x="178562" y="516001"/>
                  </a:lnTo>
                  <a:lnTo>
                    <a:pt x="186309" y="472694"/>
                  </a:lnTo>
                  <a:lnTo>
                    <a:pt x="196850" y="429387"/>
                  </a:lnTo>
                  <a:lnTo>
                    <a:pt x="210439" y="386080"/>
                  </a:lnTo>
                  <a:lnTo>
                    <a:pt x="226949" y="342900"/>
                  </a:lnTo>
                  <a:lnTo>
                    <a:pt x="248920" y="298196"/>
                  </a:lnTo>
                  <a:lnTo>
                    <a:pt x="272669" y="259588"/>
                  </a:lnTo>
                  <a:lnTo>
                    <a:pt x="296291" y="223139"/>
                  </a:lnTo>
                  <a:lnTo>
                    <a:pt x="318389" y="184404"/>
                  </a:lnTo>
                  <a:lnTo>
                    <a:pt x="255016" y="231267"/>
                  </a:lnTo>
                  <a:lnTo>
                    <a:pt x="222631" y="263144"/>
                  </a:lnTo>
                  <a:lnTo>
                    <a:pt x="190627" y="299593"/>
                  </a:lnTo>
                  <a:lnTo>
                    <a:pt x="159766" y="339852"/>
                  </a:lnTo>
                  <a:lnTo>
                    <a:pt x="130302" y="383032"/>
                  </a:lnTo>
                  <a:lnTo>
                    <a:pt x="103124" y="428244"/>
                  </a:lnTo>
                  <a:lnTo>
                    <a:pt x="78867" y="474853"/>
                  </a:lnTo>
                  <a:lnTo>
                    <a:pt x="57912" y="521843"/>
                  </a:lnTo>
                  <a:lnTo>
                    <a:pt x="41021" y="568452"/>
                  </a:lnTo>
                  <a:lnTo>
                    <a:pt x="28194" y="613791"/>
                  </a:lnTo>
                  <a:lnTo>
                    <a:pt x="17653" y="660654"/>
                  </a:lnTo>
                  <a:lnTo>
                    <a:pt x="9525" y="708406"/>
                  </a:lnTo>
                  <a:lnTo>
                    <a:pt x="3810" y="757047"/>
                  </a:lnTo>
                  <a:lnTo>
                    <a:pt x="635" y="806069"/>
                  </a:lnTo>
                  <a:lnTo>
                    <a:pt x="0" y="846963"/>
                  </a:lnTo>
                  <a:lnTo>
                    <a:pt x="0" y="857504"/>
                  </a:lnTo>
                  <a:lnTo>
                    <a:pt x="1778" y="903986"/>
                  </a:lnTo>
                  <a:lnTo>
                    <a:pt x="6223" y="952373"/>
                  </a:lnTo>
                  <a:lnTo>
                    <a:pt x="13208" y="999871"/>
                  </a:lnTo>
                  <a:lnTo>
                    <a:pt x="22860" y="1046099"/>
                  </a:lnTo>
                  <a:lnTo>
                    <a:pt x="35179" y="1090930"/>
                  </a:lnTo>
                  <a:lnTo>
                    <a:pt x="50165" y="1133856"/>
                  </a:lnTo>
                  <a:lnTo>
                    <a:pt x="68072" y="1176655"/>
                  </a:lnTo>
                  <a:lnTo>
                    <a:pt x="87503" y="1217803"/>
                  </a:lnTo>
                  <a:lnTo>
                    <a:pt x="108712" y="1257173"/>
                  </a:lnTo>
                  <a:lnTo>
                    <a:pt x="131445" y="1294765"/>
                  </a:lnTo>
                  <a:lnTo>
                    <a:pt x="155575" y="1330579"/>
                  </a:lnTo>
                  <a:lnTo>
                    <a:pt x="181229" y="1364742"/>
                  </a:lnTo>
                  <a:lnTo>
                    <a:pt x="208153" y="1397012"/>
                  </a:lnTo>
                  <a:lnTo>
                    <a:pt x="236347" y="1427607"/>
                  </a:lnTo>
                  <a:lnTo>
                    <a:pt x="265811" y="1456436"/>
                  </a:lnTo>
                  <a:lnTo>
                    <a:pt x="296291" y="1483487"/>
                  </a:lnTo>
                  <a:lnTo>
                    <a:pt x="327914" y="1508887"/>
                  </a:lnTo>
                  <a:lnTo>
                    <a:pt x="360553" y="1532382"/>
                  </a:lnTo>
                  <a:lnTo>
                    <a:pt x="394081" y="1554226"/>
                  </a:lnTo>
                  <a:lnTo>
                    <a:pt x="428498" y="1574292"/>
                  </a:lnTo>
                  <a:lnTo>
                    <a:pt x="463550" y="1592453"/>
                  </a:lnTo>
                  <a:lnTo>
                    <a:pt x="499491" y="1608963"/>
                  </a:lnTo>
                  <a:lnTo>
                    <a:pt x="535940" y="1623695"/>
                  </a:lnTo>
                  <a:lnTo>
                    <a:pt x="573024" y="1636776"/>
                  </a:lnTo>
                  <a:lnTo>
                    <a:pt x="610489" y="1647952"/>
                  </a:lnTo>
                  <a:lnTo>
                    <a:pt x="648462" y="1657350"/>
                  </a:lnTo>
                  <a:lnTo>
                    <a:pt x="686816" y="1664970"/>
                  </a:lnTo>
                  <a:lnTo>
                    <a:pt x="711454" y="1668780"/>
                  </a:lnTo>
                  <a:lnTo>
                    <a:pt x="959612" y="1668780"/>
                  </a:lnTo>
                  <a:lnTo>
                    <a:pt x="997204" y="1662430"/>
                  </a:lnTo>
                  <a:lnTo>
                    <a:pt x="1035558" y="1654048"/>
                  </a:lnTo>
                  <a:lnTo>
                    <a:pt x="1073404" y="1643888"/>
                  </a:lnTo>
                  <a:lnTo>
                    <a:pt x="1110869" y="1632077"/>
                  </a:lnTo>
                  <a:lnTo>
                    <a:pt x="1147826" y="1618361"/>
                  </a:lnTo>
                  <a:lnTo>
                    <a:pt x="1184275" y="1602867"/>
                  </a:lnTo>
                  <a:lnTo>
                    <a:pt x="1219962" y="1585595"/>
                  </a:lnTo>
                  <a:lnTo>
                    <a:pt x="1255014" y="1566545"/>
                  </a:lnTo>
                  <a:lnTo>
                    <a:pt x="1289177" y="1545717"/>
                  </a:lnTo>
                  <a:lnTo>
                    <a:pt x="1322578" y="1523111"/>
                  </a:lnTo>
                  <a:lnTo>
                    <a:pt x="1355090" y="1498600"/>
                  </a:lnTo>
                  <a:lnTo>
                    <a:pt x="1386586" y="1472438"/>
                  </a:lnTo>
                  <a:lnTo>
                    <a:pt x="1416939" y="1444371"/>
                  </a:lnTo>
                  <a:lnTo>
                    <a:pt x="1446149" y="1414538"/>
                  </a:lnTo>
                  <a:lnTo>
                    <a:pt x="1474216" y="1382903"/>
                  </a:lnTo>
                  <a:lnTo>
                    <a:pt x="1500886" y="1349502"/>
                  </a:lnTo>
                  <a:lnTo>
                    <a:pt x="1526286" y="1314323"/>
                  </a:lnTo>
                  <a:lnTo>
                    <a:pt x="1549400" y="1278636"/>
                  </a:lnTo>
                  <a:lnTo>
                    <a:pt x="1572768" y="1238504"/>
                  </a:lnTo>
                  <a:lnTo>
                    <a:pt x="1593596" y="1197864"/>
                  </a:lnTo>
                  <a:lnTo>
                    <a:pt x="1613916" y="1152398"/>
                  </a:lnTo>
                  <a:lnTo>
                    <a:pt x="1631188" y="1106043"/>
                  </a:lnTo>
                  <a:lnTo>
                    <a:pt x="1645539" y="1058799"/>
                  </a:lnTo>
                  <a:lnTo>
                    <a:pt x="1656969" y="1010920"/>
                  </a:lnTo>
                  <a:lnTo>
                    <a:pt x="1665478" y="962533"/>
                  </a:lnTo>
                  <a:lnTo>
                    <a:pt x="1669796" y="925576"/>
                  </a:lnTo>
                  <a:lnTo>
                    <a:pt x="1669796" y="755142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36951" y="563625"/>
            <a:ext cx="448183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Componente</a:t>
            </a:r>
            <a:r>
              <a:rPr spc="-170" dirty="0"/>
              <a:t> </a:t>
            </a:r>
            <a:r>
              <a:rPr spc="-5" dirty="0"/>
              <a:t>Timer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7471" y="1635709"/>
            <a:ext cx="8252459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b="1" spc="-25" dirty="0">
                <a:solidFill>
                  <a:srgbClr val="001F5F"/>
                </a:solidFill>
                <a:latin typeface="Calibri"/>
                <a:cs typeface="Calibri"/>
              </a:rPr>
              <a:t>Componente</a:t>
            </a:r>
            <a:r>
              <a:rPr sz="2800" b="1" spc="-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1F5F"/>
                </a:solidFill>
                <a:latin typeface="Calibri"/>
                <a:cs typeface="Calibri"/>
              </a:rPr>
              <a:t>no</a:t>
            </a:r>
            <a:r>
              <a:rPr sz="2800" b="1" spc="-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1F5F"/>
                </a:solidFill>
                <a:latin typeface="Calibri"/>
                <a:cs typeface="Calibri"/>
              </a:rPr>
              <a:t>visual</a:t>
            </a:r>
            <a:r>
              <a:rPr sz="2800" b="1" spc="-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que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permite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ejecutar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un</a:t>
            </a:r>
            <a:r>
              <a:rPr sz="2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40" dirty="0">
                <a:solidFill>
                  <a:srgbClr val="001F5F"/>
                </a:solidFill>
                <a:latin typeface="Calibri"/>
                <a:cs typeface="Calibri"/>
              </a:rPr>
              <a:t>evento </a:t>
            </a:r>
            <a:r>
              <a:rPr sz="2800" spc="-6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cada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cierto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intervalo</a:t>
            </a:r>
            <a:r>
              <a:rPr sz="2800" spc="-6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de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tiempo</a:t>
            </a:r>
            <a:r>
              <a:rPr sz="2800" spc="-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2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35" dirty="0">
                <a:solidFill>
                  <a:srgbClr val="001F5F"/>
                </a:solidFill>
                <a:latin typeface="Calibri"/>
                <a:cs typeface="Calibri"/>
              </a:rPr>
              <a:t>forma</a:t>
            </a:r>
            <a:r>
              <a:rPr sz="2800" spc="7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automática.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3500" y="3357371"/>
            <a:ext cx="2029968" cy="206349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92067" y="3363467"/>
            <a:ext cx="4866132" cy="22753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5702" y="563625"/>
            <a:ext cx="71024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Timer</a:t>
            </a:r>
            <a:r>
              <a:rPr spc="-70" dirty="0"/>
              <a:t> </a:t>
            </a:r>
            <a:r>
              <a:rPr dirty="0"/>
              <a:t>–</a:t>
            </a:r>
            <a:r>
              <a:rPr spc="-20" dirty="0"/>
              <a:t> </a:t>
            </a:r>
            <a:r>
              <a:rPr spc="-5" dirty="0"/>
              <a:t>Propiedades</a:t>
            </a:r>
            <a:r>
              <a:rPr spc="-65" dirty="0"/>
              <a:t> </a:t>
            </a:r>
            <a:r>
              <a:rPr dirty="0"/>
              <a:t>y</a:t>
            </a:r>
            <a:r>
              <a:rPr spc="-110" dirty="0"/>
              <a:t> </a:t>
            </a:r>
            <a:r>
              <a:rPr spc="-30" dirty="0"/>
              <a:t>Eventos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7471" y="1565275"/>
            <a:ext cx="612140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dirty="0">
                <a:solidFill>
                  <a:srgbClr val="001F5F"/>
                </a:solidFill>
                <a:latin typeface="Calibri"/>
                <a:cs typeface="Calibri"/>
              </a:rPr>
              <a:t>El</a:t>
            </a:r>
            <a:r>
              <a:rPr sz="2700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001F5F"/>
                </a:solidFill>
                <a:latin typeface="Calibri"/>
                <a:cs typeface="Calibri"/>
              </a:rPr>
              <a:t>timer </a:t>
            </a:r>
            <a:r>
              <a:rPr sz="2700" spc="-10" dirty="0">
                <a:solidFill>
                  <a:srgbClr val="001F5F"/>
                </a:solidFill>
                <a:latin typeface="Calibri"/>
                <a:cs typeface="Calibri"/>
              </a:rPr>
              <a:t>t</a:t>
            </a:r>
            <a:r>
              <a:rPr sz="2700" dirty="0">
                <a:solidFill>
                  <a:srgbClr val="001F5F"/>
                </a:solidFill>
                <a:latin typeface="Calibri"/>
                <a:cs typeface="Calibri"/>
              </a:rPr>
              <a:t>iene</a:t>
            </a:r>
            <a:r>
              <a:rPr sz="270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001F5F"/>
                </a:solidFill>
                <a:latin typeface="Calibri"/>
                <a:cs typeface="Calibri"/>
              </a:rPr>
              <a:t>2</a:t>
            </a:r>
            <a:r>
              <a:rPr sz="2700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Calibri"/>
                <a:cs typeface="Calibri"/>
              </a:rPr>
              <a:t>p</a:t>
            </a:r>
            <a:r>
              <a:rPr sz="2700" spc="-70" dirty="0">
                <a:solidFill>
                  <a:srgbClr val="001F5F"/>
                </a:solidFill>
                <a:latin typeface="Calibri"/>
                <a:cs typeface="Calibri"/>
              </a:rPr>
              <a:t>r</a:t>
            </a:r>
            <a:r>
              <a:rPr sz="2700" spc="-5" dirty="0">
                <a:solidFill>
                  <a:srgbClr val="001F5F"/>
                </a:solidFill>
                <a:latin typeface="Calibri"/>
                <a:cs typeface="Calibri"/>
              </a:rPr>
              <a:t>o</a:t>
            </a:r>
            <a:r>
              <a:rPr sz="2700" spc="-25" dirty="0">
                <a:solidFill>
                  <a:srgbClr val="001F5F"/>
                </a:solidFill>
                <a:latin typeface="Calibri"/>
                <a:cs typeface="Calibri"/>
              </a:rPr>
              <a:t>p</a:t>
            </a:r>
            <a:r>
              <a:rPr sz="2700" spc="-10" dirty="0">
                <a:solidFill>
                  <a:srgbClr val="001F5F"/>
                </a:solidFill>
                <a:latin typeface="Calibri"/>
                <a:cs typeface="Calibri"/>
              </a:rPr>
              <a:t>i</a:t>
            </a:r>
            <a:r>
              <a:rPr sz="2700" spc="-15" dirty="0">
                <a:solidFill>
                  <a:srgbClr val="001F5F"/>
                </a:solidFill>
                <a:latin typeface="Calibri"/>
                <a:cs typeface="Calibri"/>
              </a:rPr>
              <a:t>ed</a:t>
            </a:r>
            <a:r>
              <a:rPr sz="2700" spc="-10" dirty="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sz="2700" spc="-15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2700" dirty="0">
                <a:solidFill>
                  <a:srgbClr val="001F5F"/>
                </a:solidFill>
                <a:latin typeface="Calibri"/>
                <a:cs typeface="Calibri"/>
              </a:rPr>
              <a:t>s</a:t>
            </a:r>
            <a:r>
              <a:rPr sz="2700" spc="-1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Calibri"/>
                <a:cs typeface="Calibri"/>
              </a:rPr>
              <a:t>im</a:t>
            </a:r>
            <a:r>
              <a:rPr sz="2700" spc="-15" dirty="0">
                <a:solidFill>
                  <a:srgbClr val="001F5F"/>
                </a:solidFill>
                <a:latin typeface="Calibri"/>
                <a:cs typeface="Calibri"/>
              </a:rPr>
              <a:t>p</a:t>
            </a:r>
            <a:r>
              <a:rPr sz="2700" spc="-5" dirty="0">
                <a:solidFill>
                  <a:srgbClr val="001F5F"/>
                </a:solidFill>
                <a:latin typeface="Calibri"/>
                <a:cs typeface="Calibri"/>
              </a:rPr>
              <a:t>o</a:t>
            </a:r>
            <a:r>
              <a:rPr sz="2700" spc="-30" dirty="0">
                <a:solidFill>
                  <a:srgbClr val="001F5F"/>
                </a:solidFill>
                <a:latin typeface="Calibri"/>
                <a:cs typeface="Calibri"/>
              </a:rPr>
              <a:t>r</a:t>
            </a:r>
            <a:r>
              <a:rPr sz="2700" spc="-55" dirty="0">
                <a:solidFill>
                  <a:srgbClr val="001F5F"/>
                </a:solidFill>
                <a:latin typeface="Calibri"/>
                <a:cs typeface="Calibri"/>
              </a:rPr>
              <a:t>t</a:t>
            </a:r>
            <a:r>
              <a:rPr sz="2700" spc="-10" dirty="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sz="2700" spc="-40" dirty="0">
                <a:solidFill>
                  <a:srgbClr val="001F5F"/>
                </a:solidFill>
                <a:latin typeface="Calibri"/>
                <a:cs typeface="Calibri"/>
              </a:rPr>
              <a:t>n</a:t>
            </a:r>
            <a:r>
              <a:rPr sz="2700" spc="-45" dirty="0">
                <a:solidFill>
                  <a:srgbClr val="001F5F"/>
                </a:solidFill>
                <a:latin typeface="Calibri"/>
                <a:cs typeface="Calibri"/>
              </a:rPr>
              <a:t>t</a:t>
            </a:r>
            <a:r>
              <a:rPr sz="2700" spc="-15" dirty="0">
                <a:solidFill>
                  <a:srgbClr val="001F5F"/>
                </a:solidFill>
                <a:latin typeface="Calibri"/>
                <a:cs typeface="Calibri"/>
              </a:rPr>
              <a:t>es</a:t>
            </a:r>
            <a:r>
              <a:rPr sz="2700" dirty="0">
                <a:solidFill>
                  <a:srgbClr val="001F5F"/>
                </a:solidFill>
                <a:latin typeface="Calibri"/>
                <a:cs typeface="Calibri"/>
              </a:rPr>
              <a:t>: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7470" y="4388611"/>
            <a:ext cx="8472730" cy="941476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354965" marR="5080" indent="-342900" algn="just">
              <a:lnSpc>
                <a:spcPct val="80700"/>
              </a:lnSpc>
              <a:spcBef>
                <a:spcPts val="635"/>
              </a:spcBef>
              <a:buFont typeface="Arial MT"/>
              <a:buChar char="•"/>
              <a:tabLst>
                <a:tab pos="355600" algn="l"/>
              </a:tabLst>
            </a:pPr>
            <a:r>
              <a:rPr sz="2300" dirty="0">
                <a:solidFill>
                  <a:srgbClr val="001F5F"/>
                </a:solidFill>
                <a:latin typeface="Calibri"/>
                <a:cs typeface="Calibri"/>
              </a:rPr>
              <a:t>El</a:t>
            </a:r>
            <a:r>
              <a:rPr sz="23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001F5F"/>
                </a:solidFill>
                <a:latin typeface="Calibri"/>
                <a:cs typeface="Calibri"/>
              </a:rPr>
              <a:t>único</a:t>
            </a:r>
            <a:r>
              <a:rPr sz="230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300" spc="-30" dirty="0">
                <a:solidFill>
                  <a:srgbClr val="001F5F"/>
                </a:solidFill>
                <a:latin typeface="Calibri"/>
                <a:cs typeface="Calibri"/>
              </a:rPr>
              <a:t>evento</a:t>
            </a:r>
            <a:r>
              <a:rPr sz="2300" spc="-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001F5F"/>
                </a:solidFill>
                <a:latin typeface="Calibri"/>
                <a:cs typeface="Calibri"/>
              </a:rPr>
              <a:t>del</a:t>
            </a:r>
            <a:r>
              <a:rPr sz="23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001F5F"/>
                </a:solidFill>
                <a:latin typeface="Calibri"/>
                <a:cs typeface="Calibri"/>
              </a:rPr>
              <a:t>timer</a:t>
            </a:r>
            <a:r>
              <a:rPr sz="2300" dirty="0">
                <a:solidFill>
                  <a:srgbClr val="001F5F"/>
                </a:solidFill>
                <a:latin typeface="Calibri"/>
                <a:cs typeface="Calibri"/>
              </a:rPr>
              <a:t> es</a:t>
            </a:r>
            <a:r>
              <a:rPr sz="23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001F5F"/>
                </a:solidFill>
                <a:latin typeface="Calibri"/>
                <a:cs typeface="Calibri"/>
              </a:rPr>
              <a:t>el</a:t>
            </a:r>
            <a:r>
              <a:rPr sz="23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665604"/>
                </a:solidFill>
                <a:latin typeface="Calibri"/>
                <a:cs typeface="Calibri"/>
              </a:rPr>
              <a:t>TICK</a:t>
            </a:r>
            <a:r>
              <a:rPr sz="2300" dirty="0">
                <a:solidFill>
                  <a:srgbClr val="001F5F"/>
                </a:solidFill>
                <a:latin typeface="Calibri"/>
                <a:cs typeface="Calibri"/>
              </a:rPr>
              <a:t>,</a:t>
            </a:r>
            <a:r>
              <a:rPr sz="23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001F5F"/>
                </a:solidFill>
                <a:latin typeface="Calibri"/>
                <a:cs typeface="Calibri"/>
              </a:rPr>
              <a:t>que</a:t>
            </a:r>
            <a:r>
              <a:rPr sz="2300" spc="5" dirty="0">
                <a:solidFill>
                  <a:srgbClr val="001F5F"/>
                </a:solidFill>
                <a:latin typeface="Calibri"/>
                <a:cs typeface="Calibri"/>
              </a:rPr>
              <a:t> se </a:t>
            </a:r>
            <a:r>
              <a:rPr sz="23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300" spc="-20" dirty="0">
                <a:solidFill>
                  <a:srgbClr val="001F5F"/>
                </a:solidFill>
                <a:latin typeface="Calibri"/>
                <a:cs typeface="Calibri"/>
              </a:rPr>
              <a:t>ejecutará</a:t>
            </a:r>
            <a:r>
              <a:rPr sz="2300" spc="-15" dirty="0">
                <a:solidFill>
                  <a:srgbClr val="001F5F"/>
                </a:solidFill>
                <a:latin typeface="Calibri"/>
                <a:cs typeface="Calibri"/>
              </a:rPr>
              <a:t> cada</a:t>
            </a:r>
            <a:r>
              <a:rPr sz="230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001F5F"/>
                </a:solidFill>
                <a:latin typeface="Calibri"/>
                <a:cs typeface="Calibri"/>
              </a:rPr>
              <a:t>cierta</a:t>
            </a:r>
            <a:r>
              <a:rPr sz="23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001F5F"/>
                </a:solidFill>
                <a:latin typeface="Calibri"/>
                <a:cs typeface="Calibri"/>
              </a:rPr>
              <a:t>cantidad</a:t>
            </a:r>
            <a:r>
              <a:rPr sz="2300" spc="-5" dirty="0">
                <a:solidFill>
                  <a:srgbClr val="001F5F"/>
                </a:solidFill>
                <a:latin typeface="Calibri"/>
                <a:cs typeface="Calibri"/>
              </a:rPr>
              <a:t> de</a:t>
            </a:r>
            <a:r>
              <a:rPr sz="23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001F5F"/>
                </a:solidFill>
                <a:latin typeface="Calibri"/>
                <a:cs typeface="Calibri"/>
              </a:rPr>
              <a:t>milisegundos </a:t>
            </a:r>
            <a:r>
              <a:rPr sz="23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001F5F"/>
                </a:solidFill>
                <a:latin typeface="Calibri"/>
                <a:cs typeface="Calibri"/>
              </a:rPr>
              <a:t>especificada</a:t>
            </a:r>
            <a:r>
              <a:rPr sz="2300" spc="-5" dirty="0">
                <a:solidFill>
                  <a:srgbClr val="001F5F"/>
                </a:solidFill>
                <a:latin typeface="Calibri"/>
                <a:cs typeface="Calibri"/>
              </a:rPr>
              <a:t> por</a:t>
            </a:r>
            <a:r>
              <a:rPr sz="23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300" b="1" i="1" spc="-10" dirty="0">
                <a:solidFill>
                  <a:srgbClr val="001F5F"/>
                </a:solidFill>
                <a:latin typeface="Calibri"/>
                <a:cs typeface="Calibri"/>
              </a:rPr>
              <a:t>&lt;</a:t>
            </a:r>
            <a:r>
              <a:rPr sz="2300" b="1" i="1" spc="-10" dirty="0">
                <a:solidFill>
                  <a:srgbClr val="665604"/>
                </a:solidFill>
                <a:latin typeface="Calibri"/>
                <a:cs typeface="Calibri"/>
              </a:rPr>
              <a:t>Interval</a:t>
            </a:r>
            <a:r>
              <a:rPr sz="2300" b="1" i="1" spc="-10" dirty="0">
                <a:solidFill>
                  <a:srgbClr val="001F5F"/>
                </a:solidFill>
                <a:latin typeface="Calibri"/>
                <a:cs typeface="Calibri"/>
              </a:rPr>
              <a:t>&gt;</a:t>
            </a:r>
            <a:r>
              <a:rPr sz="2300" b="1" i="1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300" spc="-20" dirty="0">
                <a:solidFill>
                  <a:srgbClr val="001F5F"/>
                </a:solidFill>
                <a:latin typeface="Calibri"/>
                <a:cs typeface="Calibri"/>
              </a:rPr>
              <a:t>siempre</a:t>
            </a:r>
            <a:r>
              <a:rPr sz="23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001F5F"/>
                </a:solidFill>
                <a:latin typeface="Calibri"/>
                <a:cs typeface="Calibri"/>
              </a:rPr>
              <a:t>y</a:t>
            </a:r>
            <a:r>
              <a:rPr sz="23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001F5F"/>
                </a:solidFill>
                <a:latin typeface="Calibri"/>
                <a:cs typeface="Calibri"/>
              </a:rPr>
              <a:t>cuando</a:t>
            </a:r>
            <a:r>
              <a:rPr sz="2300" spc="5" dirty="0">
                <a:solidFill>
                  <a:srgbClr val="001F5F"/>
                </a:solidFill>
                <a:latin typeface="Calibri"/>
                <a:cs typeface="Calibri"/>
              </a:rPr>
              <a:t> el </a:t>
            </a:r>
            <a:r>
              <a:rPr sz="23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001F5F"/>
                </a:solidFill>
                <a:latin typeface="Calibri"/>
                <a:cs typeface="Calibri"/>
              </a:rPr>
              <a:t>timer</a:t>
            </a:r>
            <a:r>
              <a:rPr sz="2300" spc="-25" dirty="0">
                <a:solidFill>
                  <a:srgbClr val="001F5F"/>
                </a:solidFill>
                <a:latin typeface="Calibri"/>
                <a:cs typeface="Calibri"/>
              </a:rPr>
              <a:t> tenga</a:t>
            </a:r>
            <a:r>
              <a:rPr sz="2300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001F5F"/>
                </a:solidFill>
                <a:latin typeface="Calibri"/>
                <a:cs typeface="Calibri"/>
              </a:rPr>
              <a:t>la</a:t>
            </a:r>
            <a:r>
              <a:rPr sz="2300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001F5F"/>
                </a:solidFill>
                <a:latin typeface="Calibri"/>
                <a:cs typeface="Calibri"/>
              </a:rPr>
              <a:t>propiedad</a:t>
            </a:r>
            <a:r>
              <a:rPr sz="2300" spc="-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300" b="1" i="1" spc="-5" dirty="0">
                <a:solidFill>
                  <a:srgbClr val="001F5F"/>
                </a:solidFill>
                <a:latin typeface="Calibri"/>
                <a:cs typeface="Calibri"/>
              </a:rPr>
              <a:t>&lt;</a:t>
            </a:r>
            <a:r>
              <a:rPr sz="2300" b="1" i="1" spc="-5" dirty="0">
                <a:solidFill>
                  <a:srgbClr val="665604"/>
                </a:solidFill>
                <a:latin typeface="Calibri"/>
                <a:cs typeface="Calibri"/>
              </a:rPr>
              <a:t>Enabled</a:t>
            </a:r>
            <a:r>
              <a:rPr sz="2300" b="1" i="1" spc="-5" dirty="0">
                <a:solidFill>
                  <a:srgbClr val="001F5F"/>
                </a:solidFill>
                <a:latin typeface="Calibri"/>
                <a:cs typeface="Calibri"/>
              </a:rPr>
              <a:t>&gt;</a:t>
            </a:r>
            <a:r>
              <a:rPr sz="2300" b="1" i="1" spc="-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001F5F"/>
                </a:solidFill>
                <a:latin typeface="Calibri"/>
                <a:cs typeface="Calibri"/>
              </a:rPr>
              <a:t>en</a:t>
            </a:r>
            <a:r>
              <a:rPr sz="2300" spc="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001F5F"/>
                </a:solidFill>
                <a:latin typeface="Calibri"/>
                <a:cs typeface="Calibri"/>
              </a:rPr>
              <a:t>true.</a:t>
            </a:r>
            <a:endParaRPr sz="2300" dirty="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0160" y="2194560"/>
            <a:ext cx="7283196" cy="222961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38600" y="5562600"/>
            <a:ext cx="2096711" cy="16212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72132" y="3234385"/>
            <a:ext cx="544195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0000"/>
                </a:solidFill>
              </a:rPr>
              <a:t>SPRITE</a:t>
            </a:r>
            <a:r>
              <a:rPr sz="3200" spc="-25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/</a:t>
            </a:r>
            <a:r>
              <a:rPr sz="3200" spc="-20" dirty="0">
                <a:solidFill>
                  <a:srgbClr val="FF0000"/>
                </a:solidFill>
              </a:rPr>
              <a:t> </a:t>
            </a:r>
            <a:r>
              <a:rPr sz="3200" spc="-25" dirty="0">
                <a:solidFill>
                  <a:srgbClr val="FF0000"/>
                </a:solidFill>
              </a:rPr>
              <a:t>BACKGROUND</a:t>
            </a:r>
            <a:r>
              <a:rPr sz="3200" spc="-80" dirty="0">
                <a:solidFill>
                  <a:srgbClr val="FF0000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/</a:t>
            </a:r>
            <a:r>
              <a:rPr sz="3200" spc="-75" dirty="0">
                <a:solidFill>
                  <a:srgbClr val="FF0000"/>
                </a:solidFill>
              </a:rPr>
              <a:t> </a:t>
            </a:r>
            <a:r>
              <a:rPr sz="3200" spc="-10" dirty="0">
                <a:solidFill>
                  <a:srgbClr val="FF0000"/>
                </a:solidFill>
              </a:rPr>
              <a:t>ROOM</a:t>
            </a:r>
            <a:endParaRPr sz="3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8" y="762000"/>
            <a:ext cx="9464062" cy="6227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6434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766" y="1600200"/>
            <a:ext cx="6656865" cy="51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30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74084" y="563625"/>
            <a:ext cx="16160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Sprites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7471" y="1635709"/>
            <a:ext cx="8622665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5080" indent="-342900" algn="just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5600" algn="l"/>
              </a:tabLst>
            </a:pP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Los</a:t>
            </a:r>
            <a:r>
              <a:rPr sz="2800" spc="60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sprites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son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 mapas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2800" spc="60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bits</a:t>
            </a:r>
            <a:r>
              <a:rPr sz="2800" spc="60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2D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que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 se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dibujan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001F5F"/>
                </a:solidFill>
                <a:latin typeface="Calibri"/>
                <a:cs typeface="Calibri"/>
              </a:rPr>
              <a:t>directamente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en un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objetivo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de </a:t>
            </a:r>
            <a:r>
              <a:rPr sz="2800" b="1" spc="-25" dirty="0">
                <a:solidFill>
                  <a:srgbClr val="001F5F"/>
                </a:solidFill>
                <a:latin typeface="Calibri"/>
                <a:cs typeface="Calibri"/>
              </a:rPr>
              <a:t>renderizado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sin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usar </a:t>
            </a:r>
            <a:r>
              <a:rPr sz="2800" spc="5" dirty="0">
                <a:solidFill>
                  <a:srgbClr val="001F5F"/>
                </a:solidFill>
                <a:latin typeface="Calibri"/>
                <a:cs typeface="Calibri"/>
              </a:rPr>
              <a:t>el </a:t>
            </a:r>
            <a:r>
              <a:rPr sz="2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i="1" spc="-20" dirty="0">
                <a:solidFill>
                  <a:srgbClr val="006FC0"/>
                </a:solidFill>
                <a:latin typeface="Calibri"/>
                <a:cs typeface="Calibri"/>
              </a:rPr>
              <a:t>canal</a:t>
            </a:r>
            <a:r>
              <a:rPr sz="2800" b="1" i="1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1" i="1" spc="-5" dirty="0">
                <a:solidFill>
                  <a:srgbClr val="006FC0"/>
                </a:solidFill>
                <a:latin typeface="Calibri"/>
                <a:cs typeface="Calibri"/>
              </a:rPr>
              <a:t>de</a:t>
            </a:r>
            <a:r>
              <a:rPr sz="2800" b="1" i="1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1" i="1" spc="-20" dirty="0">
                <a:solidFill>
                  <a:srgbClr val="006FC0"/>
                </a:solidFill>
                <a:latin typeface="Calibri"/>
                <a:cs typeface="Calibri"/>
              </a:rPr>
              <a:t>gráficos</a:t>
            </a:r>
            <a:r>
              <a:rPr sz="2800" b="1" i="1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1" i="1" spc="-5" dirty="0">
                <a:solidFill>
                  <a:srgbClr val="006FC0"/>
                </a:solidFill>
                <a:latin typeface="Calibri"/>
                <a:cs typeface="Calibri"/>
              </a:rPr>
              <a:t>(Grahics</a:t>
            </a:r>
            <a:r>
              <a:rPr sz="2800" b="1" i="1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1" i="1" spc="-10" dirty="0">
                <a:solidFill>
                  <a:srgbClr val="006FC0"/>
                </a:solidFill>
                <a:latin typeface="Calibri"/>
                <a:cs typeface="Calibri"/>
              </a:rPr>
              <a:t>Pipeline)</a:t>
            </a:r>
            <a:r>
              <a:rPr sz="2800" b="1" i="1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spc="-40" dirty="0">
                <a:solidFill>
                  <a:srgbClr val="001F5F"/>
                </a:solidFill>
                <a:latin typeface="Calibri"/>
                <a:cs typeface="Calibri"/>
              </a:rPr>
              <a:t>para</a:t>
            </a:r>
            <a:r>
              <a:rPr sz="2800" spc="55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ejecutar 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transformaciones</a:t>
            </a:r>
            <a:r>
              <a:rPr sz="2800" spc="-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o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40" dirty="0">
                <a:solidFill>
                  <a:srgbClr val="001F5F"/>
                </a:solidFill>
                <a:latin typeface="Calibri"/>
                <a:cs typeface="Calibri"/>
              </a:rPr>
              <a:t>efectos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2800" spc="8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iluminación.</a:t>
            </a:r>
            <a:endParaRPr sz="280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993135" y="4105655"/>
            <a:ext cx="2732405" cy="2686685"/>
            <a:chOff x="2993135" y="4105655"/>
            <a:chExt cx="2732405" cy="26866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02279" y="4236719"/>
              <a:ext cx="2697480" cy="245364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993136" y="4105655"/>
              <a:ext cx="2732405" cy="2686685"/>
            </a:xfrm>
            <a:custGeom>
              <a:avLst/>
              <a:gdLst/>
              <a:ahLst/>
              <a:cxnLst/>
              <a:rect l="l" t="t" r="r" b="b"/>
              <a:pathLst>
                <a:path w="2732404" h="2686684">
                  <a:moveTo>
                    <a:pt x="2732024" y="0"/>
                  </a:moveTo>
                  <a:lnTo>
                    <a:pt x="2721356" y="0"/>
                  </a:lnTo>
                  <a:lnTo>
                    <a:pt x="2721356" y="4572"/>
                  </a:lnTo>
                  <a:lnTo>
                    <a:pt x="2721356" y="9144"/>
                  </a:lnTo>
                  <a:lnTo>
                    <a:pt x="2721356" y="2675648"/>
                  </a:lnTo>
                  <a:lnTo>
                    <a:pt x="9144" y="2675648"/>
                  </a:lnTo>
                  <a:lnTo>
                    <a:pt x="9144" y="9144"/>
                  </a:lnTo>
                  <a:lnTo>
                    <a:pt x="2721356" y="9144"/>
                  </a:lnTo>
                  <a:lnTo>
                    <a:pt x="2721356" y="4584"/>
                  </a:lnTo>
                  <a:lnTo>
                    <a:pt x="9144" y="4584"/>
                  </a:lnTo>
                  <a:lnTo>
                    <a:pt x="2721356" y="4572"/>
                  </a:lnTo>
                  <a:lnTo>
                    <a:pt x="2721356" y="0"/>
                  </a:lnTo>
                  <a:lnTo>
                    <a:pt x="0" y="0"/>
                  </a:lnTo>
                  <a:lnTo>
                    <a:pt x="0" y="2686304"/>
                  </a:lnTo>
                  <a:lnTo>
                    <a:pt x="2732024" y="2686304"/>
                  </a:lnTo>
                  <a:lnTo>
                    <a:pt x="2732024" y="2681732"/>
                  </a:lnTo>
                  <a:lnTo>
                    <a:pt x="2732024" y="2675636"/>
                  </a:lnTo>
                  <a:lnTo>
                    <a:pt x="2732024" y="9144"/>
                  </a:lnTo>
                  <a:lnTo>
                    <a:pt x="2732024" y="4572"/>
                  </a:lnTo>
                  <a:lnTo>
                    <a:pt x="2732024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2093</TotalTime>
  <Words>1961</Words>
  <Application>Microsoft Office PowerPoint</Application>
  <PresentationFormat>Personalizado</PresentationFormat>
  <Paragraphs>227</Paragraphs>
  <Slides>36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5" baseType="lpstr">
      <vt:lpstr>Arial</vt:lpstr>
      <vt:lpstr>Arial MT</vt:lpstr>
      <vt:lpstr>Calibri</vt:lpstr>
      <vt:lpstr>Consolas</vt:lpstr>
      <vt:lpstr>Courier New</vt:lpstr>
      <vt:lpstr>Segoe UI Symbol</vt:lpstr>
      <vt:lpstr>Tahoma</vt:lpstr>
      <vt:lpstr>Wingdings</vt:lpstr>
      <vt:lpstr>Office Theme</vt:lpstr>
      <vt:lpstr>Algoritmos</vt:lpstr>
      <vt:lpstr>Animaciones</vt:lpstr>
      <vt:lpstr>Logro</vt:lpstr>
      <vt:lpstr>Componente Timer</vt:lpstr>
      <vt:lpstr>Timer – Propiedades y Eventos</vt:lpstr>
      <vt:lpstr>SPRITE / BACKGROUND / ROOM</vt:lpstr>
      <vt:lpstr>Presentación de PowerPoint</vt:lpstr>
      <vt:lpstr>Presentación de PowerPoint</vt:lpstr>
      <vt:lpstr>Sprites</vt:lpstr>
      <vt:lpstr>Sprites</vt:lpstr>
      <vt:lpstr>Sprites</vt:lpstr>
      <vt:lpstr>Sprites - Dimensiones</vt:lpstr>
      <vt:lpstr>Background</vt:lpstr>
      <vt:lpstr>Background</vt:lpstr>
      <vt:lpstr>Room</vt:lpstr>
      <vt:lpstr>Room</vt:lpstr>
      <vt:lpstr>ANIMACIONES</vt:lpstr>
      <vt:lpstr>Animaciones con Sprites</vt:lpstr>
      <vt:lpstr>Animaciones con Timer</vt:lpstr>
      <vt:lpstr>Animaciones con Timer</vt:lpstr>
      <vt:lpstr>Sprites – Método de dibujo</vt:lpstr>
      <vt:lpstr>Ejemplo del evento Timer Tick</vt:lpstr>
      <vt:lpstr>Transparencia</vt:lpstr>
      <vt:lpstr>Ejemplo del evento Timer Tick con transparencia</vt:lpstr>
      <vt:lpstr>Parpadeo</vt:lpstr>
      <vt:lpstr>Parpadeo - Explicación</vt:lpstr>
      <vt:lpstr>Parpadeo – Explicación</vt:lpstr>
      <vt:lpstr>Parpadeo – Explicación</vt:lpstr>
      <vt:lpstr>¿Cómo evitar el parpadeo?</vt:lpstr>
      <vt:lpstr>El Buffer</vt:lpstr>
      <vt:lpstr>¿Cómo crear el Buffer?</vt:lpstr>
      <vt:lpstr>Método Alternativo - Buffer</vt:lpstr>
      <vt:lpstr>Método Alternativo - Buffer</vt:lpstr>
      <vt:lpstr>Método Alternativo - Buffer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Unidad 2</dc:title>
  <dc:creator>usuario</dc:creator>
  <cp:lastModifiedBy>Luis Alberto</cp:lastModifiedBy>
  <cp:revision>16</cp:revision>
  <dcterms:created xsi:type="dcterms:W3CDTF">2022-10-25T19:18:11Z</dcterms:created>
  <dcterms:modified xsi:type="dcterms:W3CDTF">2023-11-11T16:14:08Z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2022-08-09T00:00:00Z</vt:filetime>
  </property>
  <property fmtid="{D5CDD505-2E9C-101B-9397-08002B2CF9AE}" pid="3" name="Creator">
    <vt:lpwstr>Microsoft® PowerPoint® para Microsoft 365</vt:lpwstr>
  </property>
  <property fmtid="{D5CDD505-2E9C-101B-9397-08002B2CF9AE}" pid="4" name="LastSaved">
    <vt:filetime>2022-10-25T00:00:00Z</vt:filetime>
  </property>
</Properties>
</file>